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248" y="22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89318C-59B1-4177-ACC1-5AFA9BA289BE}" type="datetimeFigureOut">
              <a:rPr lang="en-US" smtClean="0"/>
              <a:t>12/3/2012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642AB2-231B-4A29-9EA5-6DF6B3D5609A}" type="slidenum">
              <a:rPr lang="en-US" smtClean="0"/>
              <a:t>‹#›</a:t>
            </a:fld>
            <a:endParaRPr lang="en-US" dirty="0"/>
          </a:p>
        </p:txBody>
      </p:sp>
    </p:spTree>
    <p:extLst>
      <p:ext uri="{BB962C8B-B14F-4D97-AF65-F5344CB8AC3E}">
        <p14:creationId xmlns:p14="http://schemas.microsoft.com/office/powerpoint/2010/main" val="393790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642AB2-231B-4A29-9EA5-6DF6B3D5609A}" type="slidenum">
              <a:rPr lang="en-US" smtClean="0"/>
              <a:t>1</a:t>
            </a:fld>
            <a:endParaRPr lang="en-US" dirty="0"/>
          </a:p>
        </p:txBody>
      </p:sp>
    </p:spTree>
    <p:extLst>
      <p:ext uri="{BB962C8B-B14F-4D97-AF65-F5344CB8AC3E}">
        <p14:creationId xmlns:p14="http://schemas.microsoft.com/office/powerpoint/2010/main" val="346504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90920-6AA5-4FF8-BA1E-27B592A5220E}"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990-9DCC-4D63-88BB-8D1D087896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C4790920-6AA5-4FF8-BA1E-27B592A5220E}" type="datetimeFigureOut">
              <a:rPr lang="en-US" smtClean="0"/>
              <a:pPr/>
              <a:t>12/3/2012</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96AB6990-9DCC-4D63-88BB-8D1D0878966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11" Type="http://schemas.openxmlformats.org/officeDocument/2006/relationships/image" Target="../media/image9.emf"/><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1089600" y="6400800"/>
            <a:ext cx="12192000" cy="25603200"/>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path path="circle">
              <a:fillToRect l="100000" t="100000"/>
            </a:path>
            <a:tileRect r="-100000" b="-100000"/>
          </a:gradFill>
          <a:ln w="76200">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cxnSp>
        <p:nvCxnSpPr>
          <p:cNvPr id="13" name="Straight Connector 12"/>
          <p:cNvCxnSpPr/>
          <p:nvPr/>
        </p:nvCxnSpPr>
        <p:spPr>
          <a:xfrm>
            <a:off x="0" y="3886200"/>
            <a:ext cx="43891200" cy="0"/>
          </a:xfrm>
          <a:prstGeom prst="line">
            <a:avLst/>
          </a:prstGeom>
          <a:ln w="101600"/>
        </p:spPr>
        <p:style>
          <a:lnRef idx="1">
            <a:schemeClr val="accent3"/>
          </a:lnRef>
          <a:fillRef idx="0">
            <a:schemeClr val="accent3"/>
          </a:fillRef>
          <a:effectRef idx="0">
            <a:schemeClr val="accent3"/>
          </a:effectRef>
          <a:fontRef idx="minor">
            <a:schemeClr val="tx1"/>
          </a:fontRef>
        </p:style>
      </p:cxnSp>
      <p:sp>
        <p:nvSpPr>
          <p:cNvPr id="16" name="Rectangle 15"/>
          <p:cNvSpPr/>
          <p:nvPr/>
        </p:nvSpPr>
        <p:spPr>
          <a:xfrm>
            <a:off x="14630400" y="6477000"/>
            <a:ext cx="14630400" cy="25603200"/>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76200">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5" name="Rectangle 14"/>
          <p:cNvSpPr/>
          <p:nvPr/>
        </p:nvSpPr>
        <p:spPr>
          <a:xfrm>
            <a:off x="609600" y="6477000"/>
            <a:ext cx="12192000" cy="25603200"/>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path path="circle">
              <a:fillToRect t="100000" r="100000"/>
            </a:path>
            <a:tileRect l="-100000" b="-100000"/>
          </a:gradFill>
          <a:ln w="76200">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4" name="TextBox 3"/>
          <p:cNvSpPr txBox="1"/>
          <p:nvPr/>
        </p:nvSpPr>
        <p:spPr>
          <a:xfrm>
            <a:off x="13335000" y="4038600"/>
            <a:ext cx="18973800" cy="1169551"/>
          </a:xfrm>
          <a:prstGeom prst="rect">
            <a:avLst/>
          </a:prstGeom>
          <a:noFill/>
        </p:spPr>
        <p:txBody>
          <a:bodyPr wrap="square" rtlCol="0">
            <a:spAutoFit/>
          </a:bodyPr>
          <a:lstStyle/>
          <a:p>
            <a:r>
              <a:rPr lang="en-US" sz="7000" dirty="0" smtClean="0">
                <a:latin typeface="Garamond" pitchFamily="18" charset="0"/>
              </a:rPr>
              <a:t>Allison DeNunzio, Lindsey Smith, Caye Drapcho</a:t>
            </a:r>
            <a:endParaRPr lang="en-US" sz="7000" dirty="0">
              <a:latin typeface="Garamond" pitchFamily="18" charset="0"/>
            </a:endParaRPr>
          </a:p>
        </p:txBody>
      </p:sp>
      <p:sp>
        <p:nvSpPr>
          <p:cNvPr id="5" name="TextBox 4"/>
          <p:cNvSpPr txBox="1"/>
          <p:nvPr/>
        </p:nvSpPr>
        <p:spPr>
          <a:xfrm>
            <a:off x="8839200" y="5029200"/>
            <a:ext cx="26822400" cy="1015663"/>
          </a:xfrm>
          <a:prstGeom prst="rect">
            <a:avLst/>
          </a:prstGeom>
          <a:noFill/>
        </p:spPr>
        <p:txBody>
          <a:bodyPr wrap="square" rtlCol="0">
            <a:spAutoFit/>
          </a:bodyPr>
          <a:lstStyle/>
          <a:p>
            <a:r>
              <a:rPr lang="en-US" sz="6000" dirty="0" smtClean="0">
                <a:latin typeface="Garamond" pitchFamily="18" charset="0"/>
              </a:rPr>
              <a:t>Biological Kinetics, Biosystems Engineering, Clemson University, Clemson, SC 29630</a:t>
            </a:r>
          </a:p>
        </p:txBody>
      </p:sp>
      <p:sp>
        <p:nvSpPr>
          <p:cNvPr id="14" name="TextBox 13"/>
          <p:cNvSpPr txBox="1"/>
          <p:nvPr/>
        </p:nvSpPr>
        <p:spPr>
          <a:xfrm>
            <a:off x="769048" y="6603705"/>
            <a:ext cx="5410200" cy="1107996"/>
          </a:xfrm>
          <a:prstGeom prst="rect">
            <a:avLst/>
          </a:prstGeom>
          <a:noFill/>
        </p:spPr>
        <p:txBody>
          <a:bodyPr wrap="square" rtlCol="0">
            <a:spAutoFit/>
          </a:bodyPr>
          <a:lstStyle/>
          <a:p>
            <a:r>
              <a:rPr lang="en-US" sz="6600" b="1" dirty="0" smtClean="0">
                <a:latin typeface="Garamond" pitchFamily="18" charset="0"/>
              </a:rPr>
              <a:t>Abstract</a:t>
            </a:r>
            <a:endParaRPr lang="en-US" sz="6600" b="1" dirty="0">
              <a:latin typeface="Garamond" pitchFamily="18" charset="0"/>
            </a:endParaRPr>
          </a:p>
        </p:txBody>
      </p:sp>
      <p:sp>
        <p:nvSpPr>
          <p:cNvPr id="19" name="TextBox 18"/>
          <p:cNvSpPr txBox="1"/>
          <p:nvPr/>
        </p:nvSpPr>
        <p:spPr>
          <a:xfrm>
            <a:off x="869732" y="10322004"/>
            <a:ext cx="5410200" cy="1107996"/>
          </a:xfrm>
          <a:prstGeom prst="rect">
            <a:avLst/>
          </a:prstGeom>
          <a:noFill/>
        </p:spPr>
        <p:txBody>
          <a:bodyPr wrap="square" rtlCol="0">
            <a:spAutoFit/>
          </a:bodyPr>
          <a:lstStyle/>
          <a:p>
            <a:r>
              <a:rPr lang="en-US" sz="6600" b="1" dirty="0" smtClean="0">
                <a:latin typeface="Garamond" pitchFamily="18" charset="0"/>
              </a:rPr>
              <a:t>Introduction</a:t>
            </a:r>
            <a:endParaRPr lang="en-US" sz="6600" b="1" dirty="0">
              <a:latin typeface="Garamond" pitchFamily="18" charset="0"/>
            </a:endParaRPr>
          </a:p>
        </p:txBody>
      </p:sp>
      <p:sp>
        <p:nvSpPr>
          <p:cNvPr id="20" name="TextBox 19"/>
          <p:cNvSpPr txBox="1"/>
          <p:nvPr/>
        </p:nvSpPr>
        <p:spPr>
          <a:xfrm>
            <a:off x="762000" y="18038031"/>
            <a:ext cx="9448800" cy="1107996"/>
          </a:xfrm>
          <a:prstGeom prst="rect">
            <a:avLst/>
          </a:prstGeom>
          <a:noFill/>
        </p:spPr>
        <p:txBody>
          <a:bodyPr wrap="square" rtlCol="0">
            <a:spAutoFit/>
          </a:bodyPr>
          <a:lstStyle/>
          <a:p>
            <a:r>
              <a:rPr lang="en-US" sz="6600" b="1" dirty="0" smtClean="0">
                <a:latin typeface="Garamond" pitchFamily="18" charset="0"/>
              </a:rPr>
              <a:t>Materials and Methods</a:t>
            </a:r>
            <a:endParaRPr lang="en-US" sz="6600" b="1" dirty="0">
              <a:latin typeface="Garamond" pitchFamily="18" charset="0"/>
            </a:endParaRPr>
          </a:p>
        </p:txBody>
      </p:sp>
      <p:sp>
        <p:nvSpPr>
          <p:cNvPr id="21" name="TextBox 20"/>
          <p:cNvSpPr txBox="1"/>
          <p:nvPr/>
        </p:nvSpPr>
        <p:spPr>
          <a:xfrm>
            <a:off x="14706600" y="6588204"/>
            <a:ext cx="9144000" cy="1107996"/>
          </a:xfrm>
          <a:prstGeom prst="rect">
            <a:avLst/>
          </a:prstGeom>
          <a:noFill/>
        </p:spPr>
        <p:txBody>
          <a:bodyPr wrap="square" rtlCol="0">
            <a:spAutoFit/>
          </a:bodyPr>
          <a:lstStyle/>
          <a:p>
            <a:r>
              <a:rPr lang="en-US" sz="6600" b="1" dirty="0" smtClean="0">
                <a:latin typeface="Garamond" pitchFamily="18" charset="0"/>
              </a:rPr>
              <a:t>Results</a:t>
            </a:r>
            <a:endParaRPr lang="en-US" sz="6600" b="1" dirty="0">
              <a:latin typeface="Garamond" pitchFamily="18" charset="0"/>
            </a:endParaRPr>
          </a:p>
        </p:txBody>
      </p:sp>
      <p:sp>
        <p:nvSpPr>
          <p:cNvPr id="24" name="TextBox 23"/>
          <p:cNvSpPr txBox="1"/>
          <p:nvPr/>
        </p:nvSpPr>
        <p:spPr>
          <a:xfrm>
            <a:off x="31344140" y="21122999"/>
            <a:ext cx="5410200" cy="1107996"/>
          </a:xfrm>
          <a:prstGeom prst="rect">
            <a:avLst/>
          </a:prstGeom>
          <a:noFill/>
        </p:spPr>
        <p:txBody>
          <a:bodyPr wrap="square" rtlCol="0">
            <a:spAutoFit/>
          </a:bodyPr>
          <a:lstStyle/>
          <a:p>
            <a:r>
              <a:rPr lang="en-US" sz="6600" b="1" dirty="0" smtClean="0">
                <a:latin typeface="Garamond" pitchFamily="18" charset="0"/>
              </a:rPr>
              <a:t>Conclusions</a:t>
            </a:r>
            <a:endParaRPr lang="en-US" sz="6600" b="1" dirty="0">
              <a:latin typeface="Garamond" pitchFamily="18" charset="0"/>
            </a:endParaRPr>
          </a:p>
        </p:txBody>
      </p:sp>
      <p:sp>
        <p:nvSpPr>
          <p:cNvPr id="25" name="TextBox 24"/>
          <p:cNvSpPr txBox="1"/>
          <p:nvPr/>
        </p:nvSpPr>
        <p:spPr>
          <a:xfrm>
            <a:off x="31280100" y="25374600"/>
            <a:ext cx="7391400" cy="1107996"/>
          </a:xfrm>
          <a:prstGeom prst="rect">
            <a:avLst/>
          </a:prstGeom>
          <a:noFill/>
        </p:spPr>
        <p:txBody>
          <a:bodyPr wrap="square" rtlCol="0">
            <a:spAutoFit/>
          </a:bodyPr>
          <a:lstStyle/>
          <a:p>
            <a:r>
              <a:rPr lang="en-US" sz="6600" b="1" dirty="0" smtClean="0">
                <a:latin typeface="Garamond" pitchFamily="18" charset="0"/>
              </a:rPr>
              <a:t>References</a:t>
            </a:r>
            <a:endParaRPr lang="en-US" sz="6600" b="1" dirty="0">
              <a:latin typeface="Garamond" pitchFamily="18" charset="0"/>
            </a:endParaRPr>
          </a:p>
        </p:txBody>
      </p:sp>
      <p:sp>
        <p:nvSpPr>
          <p:cNvPr id="26" name="TextBox 25"/>
          <p:cNvSpPr txBox="1"/>
          <p:nvPr/>
        </p:nvSpPr>
        <p:spPr>
          <a:xfrm>
            <a:off x="31242000" y="29108400"/>
            <a:ext cx="7467600" cy="1107996"/>
          </a:xfrm>
          <a:prstGeom prst="rect">
            <a:avLst/>
          </a:prstGeom>
          <a:noFill/>
        </p:spPr>
        <p:txBody>
          <a:bodyPr wrap="square" rtlCol="0">
            <a:spAutoFit/>
          </a:bodyPr>
          <a:lstStyle/>
          <a:p>
            <a:r>
              <a:rPr lang="en-US" sz="6600" b="1" dirty="0" smtClean="0">
                <a:latin typeface="Garamond" pitchFamily="18" charset="0"/>
              </a:rPr>
              <a:t>Acknowledgements</a:t>
            </a:r>
            <a:endParaRPr lang="en-US" sz="6600" b="1" dirty="0">
              <a:latin typeface="Garamond" pitchFamily="18" charset="0"/>
            </a:endParaRPr>
          </a:p>
        </p:txBody>
      </p:sp>
      <p:sp>
        <p:nvSpPr>
          <p:cNvPr id="224" name="TextBox 223"/>
          <p:cNvSpPr txBox="1"/>
          <p:nvPr/>
        </p:nvSpPr>
        <p:spPr>
          <a:xfrm>
            <a:off x="31089600" y="6629400"/>
            <a:ext cx="8382000" cy="1107996"/>
          </a:xfrm>
          <a:prstGeom prst="rect">
            <a:avLst/>
          </a:prstGeom>
          <a:noFill/>
        </p:spPr>
        <p:txBody>
          <a:bodyPr wrap="square" rtlCol="0">
            <a:spAutoFit/>
          </a:bodyPr>
          <a:lstStyle/>
          <a:p>
            <a:r>
              <a:rPr lang="en-US" sz="6600" b="1" dirty="0" smtClean="0">
                <a:latin typeface="Garamond" pitchFamily="18" charset="0"/>
              </a:rPr>
              <a:t>Model Development</a:t>
            </a:r>
            <a:endParaRPr lang="en-US" sz="6600" b="1" dirty="0">
              <a:latin typeface="Garamond" pitchFamily="18" charset="0"/>
            </a:endParaRPr>
          </a:p>
        </p:txBody>
      </p:sp>
      <p:sp>
        <p:nvSpPr>
          <p:cNvPr id="225" name="TextBox 224"/>
          <p:cNvSpPr txBox="1"/>
          <p:nvPr/>
        </p:nvSpPr>
        <p:spPr>
          <a:xfrm>
            <a:off x="838200" y="7711701"/>
            <a:ext cx="11811000" cy="2400657"/>
          </a:xfrm>
          <a:prstGeom prst="rect">
            <a:avLst/>
          </a:prstGeom>
          <a:noFill/>
        </p:spPr>
        <p:txBody>
          <a:bodyPr wrap="square" rtlCol="0">
            <a:spAutoFit/>
          </a:bodyPr>
          <a:lstStyle/>
          <a:p>
            <a:pPr algn="just"/>
            <a:r>
              <a:rPr lang="en-US" sz="3000" dirty="0" smtClean="0">
                <a:latin typeface="Garamond" pitchFamily="18" charset="0"/>
              </a:rPr>
              <a:t>The objective of this research experiment was to produce hydrogen gas from an algal growth using sodium sulfite as an oxygen inhibitor and electron source. This experiment shows that  hydrogen production from algae is indeed possible. Sample 3 at 13 days produced an average hydrogen gas concentration of 0.31%.  </a:t>
            </a:r>
            <a:r>
              <a:rPr lang="en-US" sz="3000" dirty="0">
                <a:latin typeface="Garamond" pitchFamily="18" charset="0"/>
              </a:rPr>
              <a:t>F</a:t>
            </a:r>
            <a:r>
              <a:rPr lang="en-US" sz="3000" dirty="0" smtClean="0">
                <a:latin typeface="Garamond" pitchFamily="18" charset="0"/>
              </a:rPr>
              <a:t>urther research is necessary in order to optimize this process. </a:t>
            </a:r>
            <a:endParaRPr lang="en-US" sz="3000" dirty="0">
              <a:latin typeface="Garamond" pitchFamily="18" charset="0"/>
            </a:endParaRPr>
          </a:p>
        </p:txBody>
      </p:sp>
      <p:sp>
        <p:nvSpPr>
          <p:cNvPr id="171" name="TextBox 170"/>
          <p:cNvSpPr txBox="1"/>
          <p:nvPr/>
        </p:nvSpPr>
        <p:spPr>
          <a:xfrm>
            <a:off x="31344140" y="22098000"/>
            <a:ext cx="11887200" cy="3323987"/>
          </a:xfrm>
          <a:prstGeom prst="rect">
            <a:avLst/>
          </a:prstGeom>
          <a:noFill/>
        </p:spPr>
        <p:txBody>
          <a:bodyPr wrap="square" rtlCol="0">
            <a:spAutoFit/>
          </a:bodyPr>
          <a:lstStyle/>
          <a:p>
            <a:pPr lvl="0" algn="just">
              <a:buFont typeface="Arial" pitchFamily="34" charset="0"/>
              <a:buChar char="•"/>
            </a:pPr>
            <a:r>
              <a:rPr lang="en-US" sz="3000" dirty="0">
                <a:solidFill>
                  <a:prstClr val="black"/>
                </a:solidFill>
                <a:latin typeface="Garamond" pitchFamily="18" charset="0"/>
              </a:rPr>
              <a:t>The optimal time period for the production of hydrogen gas in an algal growth with sodium sulfite as a sulfur source is about 13 days</a:t>
            </a:r>
            <a:r>
              <a:rPr lang="en-US" sz="3000" dirty="0" smtClean="0">
                <a:solidFill>
                  <a:prstClr val="black"/>
                </a:solidFill>
                <a:latin typeface="Garamond" pitchFamily="18" charset="0"/>
              </a:rPr>
              <a:t>. Sample 3 produced an average of 0.31% hydrogen gas.</a:t>
            </a:r>
            <a:endParaRPr lang="en-US" sz="3000" dirty="0">
              <a:solidFill>
                <a:prstClr val="black"/>
              </a:solidFill>
              <a:latin typeface="Garamond" pitchFamily="18" charset="0"/>
            </a:endParaRPr>
          </a:p>
          <a:p>
            <a:pPr lvl="0" algn="just">
              <a:buFont typeface="Arial" pitchFamily="34" charset="0"/>
              <a:buChar char="•"/>
            </a:pPr>
            <a:r>
              <a:rPr lang="en-US" sz="3000" dirty="0">
                <a:solidFill>
                  <a:prstClr val="black"/>
                </a:solidFill>
                <a:latin typeface="Garamond" pitchFamily="18" charset="0"/>
              </a:rPr>
              <a:t> Adding sodium sulfite to the algae seemed to slightly inhibit its growth. An alternative means of performing a similar experiment would be to add cysteine in place of the sodium sulfite to avoid the hindrance of growth.</a:t>
            </a:r>
          </a:p>
          <a:p>
            <a:pPr lvl="0" algn="just">
              <a:buFont typeface="Arial" pitchFamily="34" charset="0"/>
              <a:buChar char="•"/>
            </a:pPr>
            <a:r>
              <a:rPr lang="en-US" sz="3000">
                <a:solidFill>
                  <a:prstClr val="black"/>
                </a:solidFill>
                <a:latin typeface="Garamond" pitchFamily="18" charset="0"/>
              </a:rPr>
              <a:t> </a:t>
            </a:r>
            <a:r>
              <a:rPr lang="en-US" sz="3000" smtClean="0">
                <a:solidFill>
                  <a:prstClr val="black"/>
                </a:solidFill>
                <a:latin typeface="Garamond" pitchFamily="18" charset="0"/>
              </a:rPr>
              <a:t>Nitrogen gas </a:t>
            </a:r>
            <a:r>
              <a:rPr lang="en-US" sz="3000" dirty="0">
                <a:solidFill>
                  <a:prstClr val="black"/>
                </a:solidFill>
                <a:latin typeface="Garamond" pitchFamily="18" charset="0"/>
              </a:rPr>
              <a:t>production increases with time.</a:t>
            </a:r>
          </a:p>
        </p:txBody>
      </p:sp>
      <p:sp>
        <p:nvSpPr>
          <p:cNvPr id="172" name="TextBox 171"/>
          <p:cNvSpPr txBox="1"/>
          <p:nvPr/>
        </p:nvSpPr>
        <p:spPr>
          <a:xfrm>
            <a:off x="31318200" y="30069472"/>
            <a:ext cx="8210550" cy="1477328"/>
          </a:xfrm>
          <a:prstGeom prst="rect">
            <a:avLst/>
          </a:prstGeom>
          <a:noFill/>
        </p:spPr>
        <p:txBody>
          <a:bodyPr wrap="square" rtlCol="0">
            <a:spAutoFit/>
          </a:bodyPr>
          <a:lstStyle/>
          <a:p>
            <a:pPr marL="457200" indent="-457200" algn="just">
              <a:buFont typeface="Arial" pitchFamily="34" charset="0"/>
              <a:buChar char="•"/>
            </a:pPr>
            <a:r>
              <a:rPr lang="en-US" sz="3000" dirty="0">
                <a:latin typeface="Garamond" pitchFamily="18" charset="0"/>
              </a:rPr>
              <a:t>Dr. Caye Drapcho</a:t>
            </a:r>
          </a:p>
          <a:p>
            <a:pPr marL="457200" indent="-457200" algn="just">
              <a:buFont typeface="Arial" pitchFamily="34" charset="0"/>
              <a:buChar char="•"/>
            </a:pPr>
            <a:r>
              <a:rPr lang="en-US" sz="3000" dirty="0">
                <a:latin typeface="Garamond" pitchFamily="18" charset="0"/>
              </a:rPr>
              <a:t>Biosystems Engineering lab, CU</a:t>
            </a:r>
          </a:p>
          <a:p>
            <a:pPr marL="457200" indent="-457200" algn="just">
              <a:buFont typeface="Arial" pitchFamily="34" charset="0"/>
              <a:buChar char="•"/>
            </a:pPr>
            <a:r>
              <a:rPr lang="en-US" sz="3000" dirty="0">
                <a:latin typeface="Garamond" pitchFamily="18" charset="0"/>
              </a:rPr>
              <a:t>Archana</a:t>
            </a:r>
          </a:p>
        </p:txBody>
      </p:sp>
      <p:sp>
        <p:nvSpPr>
          <p:cNvPr id="3" name="TextBox 2"/>
          <p:cNvSpPr txBox="1"/>
          <p:nvPr/>
        </p:nvSpPr>
        <p:spPr>
          <a:xfrm>
            <a:off x="5410200" y="914400"/>
            <a:ext cx="33070800" cy="2954655"/>
          </a:xfrm>
          <a:prstGeom prst="rect">
            <a:avLst/>
          </a:prstGeom>
          <a:noFill/>
        </p:spPr>
        <p:txBody>
          <a:bodyPr wrap="square" rtlCol="0">
            <a:spAutoFit/>
          </a:bodyPr>
          <a:lstStyle/>
          <a:p>
            <a:pPr algn="ctr"/>
            <a:r>
              <a:rPr lang="en-US" sz="9300" b="1" dirty="0" smtClean="0">
                <a:latin typeface="Garamond" pitchFamily="18" charset="0"/>
              </a:rPr>
              <a:t>Algal Production of Hydrogen using Sodium Sulfite as an Oxygen Inhibitor</a:t>
            </a:r>
            <a:endParaRPr lang="en-US" sz="9300" dirty="0"/>
          </a:p>
        </p:txBody>
      </p:sp>
      <p:sp>
        <p:nvSpPr>
          <p:cNvPr id="226" name="TextBox 225"/>
          <p:cNvSpPr txBox="1"/>
          <p:nvPr/>
        </p:nvSpPr>
        <p:spPr>
          <a:xfrm>
            <a:off x="838200" y="19117124"/>
            <a:ext cx="11811000" cy="3785652"/>
          </a:xfrm>
          <a:prstGeom prst="rect">
            <a:avLst/>
          </a:prstGeom>
          <a:noFill/>
        </p:spPr>
        <p:txBody>
          <a:bodyPr wrap="square" rtlCol="0">
            <a:spAutoFit/>
          </a:bodyPr>
          <a:lstStyle/>
          <a:p>
            <a:pPr algn="just">
              <a:buFont typeface="Arial" pitchFamily="34" charset="0"/>
              <a:buChar char="•"/>
            </a:pPr>
            <a:r>
              <a:rPr lang="en-US" sz="3000" dirty="0" smtClean="0">
                <a:latin typeface="Garamond" pitchFamily="18" charset="0"/>
              </a:rPr>
              <a:t>Serum bottles</a:t>
            </a:r>
          </a:p>
          <a:p>
            <a:pPr algn="just">
              <a:buFont typeface="Arial" pitchFamily="34" charset="0"/>
              <a:buChar char="•"/>
            </a:pPr>
            <a:r>
              <a:rPr lang="en-US" sz="3000" dirty="0" smtClean="0">
                <a:latin typeface="Garamond" pitchFamily="18" charset="0"/>
              </a:rPr>
              <a:t>Stir plates</a:t>
            </a:r>
          </a:p>
          <a:p>
            <a:pPr algn="just">
              <a:buFont typeface="Arial" pitchFamily="34" charset="0"/>
              <a:buChar char="•"/>
            </a:pPr>
            <a:r>
              <a:rPr lang="en-US" sz="3000" dirty="0" smtClean="0">
                <a:latin typeface="Garamond" pitchFamily="18" charset="0"/>
              </a:rPr>
              <a:t>Light source</a:t>
            </a:r>
          </a:p>
          <a:p>
            <a:pPr algn="just">
              <a:buFont typeface="Arial" pitchFamily="34" charset="0"/>
              <a:buChar char="•"/>
            </a:pPr>
            <a:r>
              <a:rPr lang="en-US" sz="3000" dirty="0" smtClean="0">
                <a:latin typeface="Garamond" pitchFamily="18" charset="0"/>
              </a:rPr>
              <a:t>BG11- algal growth medium</a:t>
            </a:r>
          </a:p>
          <a:p>
            <a:pPr algn="just">
              <a:buFont typeface="Arial" pitchFamily="34" charset="0"/>
              <a:buChar char="•"/>
            </a:pPr>
            <a:r>
              <a:rPr lang="en-US" sz="3000" dirty="0" smtClean="0">
                <a:latin typeface="Garamond" pitchFamily="18" charset="0"/>
              </a:rPr>
              <a:t>pH meter </a:t>
            </a:r>
          </a:p>
          <a:p>
            <a:pPr algn="just">
              <a:buFont typeface="Arial" pitchFamily="34" charset="0"/>
              <a:buChar char="•"/>
            </a:pPr>
            <a:r>
              <a:rPr lang="en-US" sz="3000" dirty="0" smtClean="0">
                <a:latin typeface="Garamond" pitchFamily="18" charset="0"/>
              </a:rPr>
              <a:t>Gas Chromatographer</a:t>
            </a:r>
          </a:p>
          <a:p>
            <a:pPr algn="just">
              <a:buFont typeface="Arial" pitchFamily="34" charset="0"/>
              <a:buChar char="•"/>
            </a:pPr>
            <a:r>
              <a:rPr lang="en-US" sz="3000" dirty="0" smtClean="0">
                <a:latin typeface="Garamond" pitchFamily="18" charset="0"/>
              </a:rPr>
              <a:t> Pressure Sensor</a:t>
            </a:r>
          </a:p>
          <a:p>
            <a:pPr algn="just">
              <a:buFont typeface="Arial" pitchFamily="34" charset="0"/>
              <a:buChar char="•"/>
            </a:pPr>
            <a:r>
              <a:rPr lang="en-US" sz="3000" dirty="0" smtClean="0">
                <a:latin typeface="Garamond" pitchFamily="18" charset="0"/>
              </a:rPr>
              <a:t>Spectrophotometer (Spec20)</a:t>
            </a:r>
          </a:p>
        </p:txBody>
      </p:sp>
      <p:sp>
        <p:nvSpPr>
          <p:cNvPr id="186" name="TextBox 185"/>
          <p:cNvSpPr txBox="1"/>
          <p:nvPr/>
        </p:nvSpPr>
        <p:spPr>
          <a:xfrm>
            <a:off x="31257766" y="26289000"/>
            <a:ext cx="11887200" cy="3000821"/>
          </a:xfrm>
          <a:prstGeom prst="rect">
            <a:avLst/>
          </a:prstGeom>
          <a:noFill/>
        </p:spPr>
        <p:txBody>
          <a:bodyPr wrap="square" rtlCol="0">
            <a:spAutoFit/>
          </a:bodyPr>
          <a:lstStyle/>
          <a:p>
            <a:pPr indent="-457200"/>
            <a:r>
              <a:rPr lang="en-US" sz="2100" dirty="0">
                <a:latin typeface="Garamond" pitchFamily="18" charset="0"/>
              </a:rPr>
              <a:t>1.   Drapcho, Caye M., Nghiem Phu Nhuan, and Terry H. Walker. Biofuels Engineering Process Technology. New York: McGraw-Hill, 2008. Print.</a:t>
            </a:r>
          </a:p>
          <a:p>
            <a:r>
              <a:rPr lang="en-US" sz="2100" dirty="0">
                <a:latin typeface="Garamond" pitchFamily="18" charset="0"/>
              </a:rPr>
              <a:t>2.   Drapcho, 2012. “Lecture 10: Lithotrophic Growth.” BE 410 Lecture Handout. Clemson University, SC.</a:t>
            </a:r>
          </a:p>
          <a:p>
            <a:pPr indent="-457200"/>
            <a:r>
              <a:rPr lang="en-US" sz="2100" dirty="0">
                <a:latin typeface="Garamond" pitchFamily="18" charset="0"/>
              </a:rPr>
              <a:t>3.  Drapcho, 2012. “Lab 5: Methods of Biomass Determination: Optical Density (OD) and Biomass Dry Weight (Total Suspended Solids).” BE 410 Laboratory Handout. Clemson University, SC.</a:t>
            </a:r>
          </a:p>
          <a:p>
            <a:r>
              <a:rPr lang="en-US" sz="2100" dirty="0">
                <a:latin typeface="Garamond" pitchFamily="18" charset="0"/>
              </a:rPr>
              <a:t>4. Drapcho, 2012. “Lab 3: Analytical Determination of pH, Alkalinity, and Total Inorganic Carbon.” BE 410 Laboratory Handout. Clemson University, SC.</a:t>
            </a:r>
          </a:p>
          <a:p>
            <a:r>
              <a:rPr lang="en-US" sz="2100" dirty="0">
                <a:latin typeface="Garamond" pitchFamily="18" charset="0"/>
              </a:rPr>
              <a:t>5. APHA. 1995. Standard Methods for the Examination of Water and Wastewater, 19</a:t>
            </a:r>
            <a:r>
              <a:rPr lang="en-US" sz="2100" baseline="30000" dirty="0">
                <a:latin typeface="Garamond" pitchFamily="18" charset="0"/>
              </a:rPr>
              <a:t>th</a:t>
            </a:r>
            <a:r>
              <a:rPr lang="en-US" sz="2100" dirty="0">
                <a:latin typeface="Garamond" pitchFamily="18" charset="0"/>
              </a:rPr>
              <a:t> Edition. American Public Health Association, Washington, DC.</a:t>
            </a:r>
          </a:p>
        </p:txBody>
      </p:sp>
      <p:pic>
        <p:nvPicPr>
          <p:cNvPr id="99" name="Picture 26" descr="bktiger"/>
          <p:cNvPicPr>
            <a:picLocks noChangeAspect="1" noChangeArrowheads="1"/>
          </p:cNvPicPr>
          <p:nvPr/>
        </p:nvPicPr>
        <p:blipFill>
          <a:blip r:embed="rId3" cstate="print"/>
          <a:srcRect/>
          <a:stretch>
            <a:fillRect/>
          </a:stretch>
        </p:blipFill>
        <p:spPr bwMode="auto">
          <a:xfrm>
            <a:off x="999438" y="2430463"/>
            <a:ext cx="5934762" cy="3055937"/>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101" name="TextBox 100"/>
              <p:cNvSpPr txBox="1"/>
              <p:nvPr/>
            </p:nvSpPr>
            <p:spPr>
              <a:xfrm>
                <a:off x="869732" y="11337870"/>
                <a:ext cx="11811000" cy="6496650"/>
              </a:xfrm>
              <a:prstGeom prst="rect">
                <a:avLst/>
              </a:prstGeom>
              <a:noFill/>
            </p:spPr>
            <p:txBody>
              <a:bodyPr wrap="square" rtlCol="0">
                <a:spAutoFit/>
              </a:bodyPr>
              <a:lstStyle/>
              <a:p>
                <a:pPr lvl="0" algn="just"/>
                <a:r>
                  <a:rPr lang="en-US" sz="3000" dirty="0">
                    <a:solidFill>
                      <a:prstClr val="black"/>
                    </a:solidFill>
                    <a:latin typeface="Garamond" pitchFamily="18" charset="0"/>
                  </a:rPr>
                  <a:t>With the recent push for renewable energy, algae is becoming  a source of much research and development. Much of this research is focused on the production of hydrogen gas for use in fuels and clean energy. In order to  produce hydrogen gas from an algal growth, oxygen production must be inhibited.  A sulfur source can be used to do this during photosynthesis. When sulfur is used as an electron source in an algal growth, sulfur is split from its compound by light energy and the </a:t>
                </a:r>
                <a:r>
                  <a:rPr lang="en-US" sz="3000" dirty="0" smtClean="0">
                    <a:solidFill>
                      <a:prstClr val="black"/>
                    </a:solidFill>
                    <a:latin typeface="Garamond" pitchFamily="18" charset="0"/>
                  </a:rPr>
                  <a:t>sulfur </a:t>
                </a:r>
                <a:r>
                  <a:rPr lang="en-US" sz="3000" dirty="0">
                    <a:solidFill>
                      <a:prstClr val="black"/>
                    </a:solidFill>
                    <a:latin typeface="Garamond" pitchFamily="18" charset="0"/>
                  </a:rPr>
                  <a:t>ion will bond to oxygen produced at the end of photosynthesis. The equation demonstrating this process using sodium sulfite as a sulfur source is shown below:</a:t>
                </a:r>
              </a:p>
              <a:p>
                <a:pPr lvl="0" algn="just"/>
                <a14:m>
                  <m:oMathPara xmlns:m="http://schemas.openxmlformats.org/officeDocument/2006/math">
                    <m:oMathParaPr>
                      <m:jc m:val="centerGroup"/>
                    </m:oMathParaPr>
                    <m:oMath xmlns:m="http://schemas.openxmlformats.org/officeDocument/2006/math">
                      <m:r>
                        <a:rPr lang="en-US" sz="3000" i="1">
                          <a:solidFill>
                            <a:prstClr val="black"/>
                          </a:solidFill>
                          <a:latin typeface="Cambria Math"/>
                        </a:rPr>
                        <m:t>2</m:t>
                      </m:r>
                      <m:sSub>
                        <m:sSubPr>
                          <m:ctrlPr>
                            <a:rPr lang="en-US" sz="3000" i="1">
                              <a:solidFill>
                                <a:prstClr val="black"/>
                              </a:solidFill>
                              <a:latin typeface="Cambria Math"/>
                            </a:rPr>
                          </m:ctrlPr>
                        </m:sSubPr>
                        <m:e>
                          <m:r>
                            <a:rPr lang="en-US" sz="3000" i="1">
                              <a:solidFill>
                                <a:prstClr val="black"/>
                              </a:solidFill>
                              <a:latin typeface="Cambria Math"/>
                            </a:rPr>
                            <m:t>𝑁𝑎</m:t>
                          </m:r>
                        </m:e>
                        <m:sub>
                          <m:r>
                            <a:rPr lang="en-US" sz="3000" i="1">
                              <a:solidFill>
                                <a:prstClr val="black"/>
                              </a:solidFill>
                              <a:latin typeface="Cambria Math"/>
                            </a:rPr>
                            <m:t>2</m:t>
                          </m:r>
                        </m:sub>
                      </m:sSub>
                      <m:sSub>
                        <m:sSubPr>
                          <m:ctrlPr>
                            <a:rPr lang="en-US" sz="3000" i="1">
                              <a:solidFill>
                                <a:prstClr val="black"/>
                              </a:solidFill>
                              <a:latin typeface="Cambria Math"/>
                            </a:rPr>
                          </m:ctrlPr>
                        </m:sSubPr>
                        <m:e>
                          <m:r>
                            <a:rPr lang="en-US" sz="3000" i="1">
                              <a:solidFill>
                                <a:prstClr val="black"/>
                              </a:solidFill>
                              <a:latin typeface="Cambria Math"/>
                            </a:rPr>
                            <m:t>𝑆𝑂</m:t>
                          </m:r>
                        </m:e>
                        <m:sub>
                          <m:r>
                            <a:rPr lang="en-US" sz="3000" i="1">
                              <a:solidFill>
                                <a:prstClr val="black"/>
                              </a:solidFill>
                              <a:latin typeface="Cambria Math"/>
                            </a:rPr>
                            <m:t>3</m:t>
                          </m:r>
                        </m:sub>
                      </m:sSub>
                      <m:r>
                        <a:rPr lang="en-US" sz="3000" i="1">
                          <a:solidFill>
                            <a:prstClr val="black"/>
                          </a:solidFill>
                          <a:latin typeface="Cambria Math"/>
                        </a:rPr>
                        <m:t>+</m:t>
                      </m:r>
                      <m:sSub>
                        <m:sSubPr>
                          <m:ctrlPr>
                            <a:rPr lang="en-US" sz="3000" i="1">
                              <a:solidFill>
                                <a:prstClr val="black"/>
                              </a:solidFill>
                              <a:latin typeface="Cambria Math"/>
                            </a:rPr>
                          </m:ctrlPr>
                        </m:sSubPr>
                        <m:e>
                          <m:r>
                            <a:rPr lang="en-US" sz="3000" i="1">
                              <a:solidFill>
                                <a:prstClr val="black"/>
                              </a:solidFill>
                              <a:latin typeface="Cambria Math"/>
                            </a:rPr>
                            <m:t>𝑂</m:t>
                          </m:r>
                        </m:e>
                        <m:sub>
                          <m:r>
                            <a:rPr lang="en-US" sz="3000" i="1">
                              <a:solidFill>
                                <a:prstClr val="black"/>
                              </a:solidFill>
                              <a:latin typeface="Cambria Math"/>
                            </a:rPr>
                            <m:t>2</m:t>
                          </m:r>
                        </m:sub>
                      </m:sSub>
                      <m:r>
                        <a:rPr lang="en-US" sz="3000" i="1">
                          <a:solidFill>
                            <a:prstClr val="black"/>
                          </a:solidFill>
                          <a:latin typeface="Cambria Math"/>
                          <a:ea typeface="Cambria Math"/>
                        </a:rPr>
                        <m:t>→2</m:t>
                      </m:r>
                      <m:sSub>
                        <m:sSubPr>
                          <m:ctrlPr>
                            <a:rPr lang="en-US" sz="3000" i="1">
                              <a:solidFill>
                                <a:prstClr val="black"/>
                              </a:solidFill>
                              <a:latin typeface="Cambria Math"/>
                              <a:ea typeface="Cambria Math"/>
                            </a:rPr>
                          </m:ctrlPr>
                        </m:sSubPr>
                        <m:e>
                          <m:r>
                            <a:rPr lang="en-US" sz="3000" i="1">
                              <a:solidFill>
                                <a:prstClr val="black"/>
                              </a:solidFill>
                              <a:latin typeface="Cambria Math"/>
                              <a:ea typeface="Cambria Math"/>
                            </a:rPr>
                            <m:t>𝑁𝑎</m:t>
                          </m:r>
                        </m:e>
                        <m:sub>
                          <m:r>
                            <a:rPr lang="en-US" sz="3000" i="1">
                              <a:solidFill>
                                <a:prstClr val="black"/>
                              </a:solidFill>
                              <a:latin typeface="Cambria Math"/>
                              <a:ea typeface="Cambria Math"/>
                            </a:rPr>
                            <m:t>2</m:t>
                          </m:r>
                        </m:sub>
                      </m:sSub>
                      <m:sSub>
                        <m:sSubPr>
                          <m:ctrlPr>
                            <a:rPr lang="en-US" sz="3000" i="1">
                              <a:solidFill>
                                <a:prstClr val="black"/>
                              </a:solidFill>
                              <a:latin typeface="Cambria Math"/>
                              <a:ea typeface="Cambria Math"/>
                            </a:rPr>
                          </m:ctrlPr>
                        </m:sSubPr>
                        <m:e>
                          <m:r>
                            <a:rPr lang="en-US" sz="3000" i="1">
                              <a:solidFill>
                                <a:prstClr val="black"/>
                              </a:solidFill>
                              <a:latin typeface="Cambria Math"/>
                              <a:ea typeface="Cambria Math"/>
                            </a:rPr>
                            <m:t>𝑆𝑂</m:t>
                          </m:r>
                        </m:e>
                        <m:sub>
                          <m:r>
                            <a:rPr lang="en-US" sz="3000" i="1">
                              <a:solidFill>
                                <a:prstClr val="black"/>
                              </a:solidFill>
                              <a:latin typeface="Cambria Math"/>
                              <a:ea typeface="Cambria Math"/>
                            </a:rPr>
                            <m:t>4</m:t>
                          </m:r>
                        </m:sub>
                      </m:sSub>
                      <m:r>
                        <a:rPr lang="en-US" sz="3000" i="1">
                          <a:solidFill>
                            <a:prstClr val="black"/>
                          </a:solidFill>
                          <a:latin typeface="Cambria Math"/>
                          <a:ea typeface="Cambria Math"/>
                        </a:rPr>
                        <m:t>+2</m:t>
                      </m:r>
                      <m:sSup>
                        <m:sSupPr>
                          <m:ctrlPr>
                            <a:rPr lang="en-US" sz="3000" i="1">
                              <a:solidFill>
                                <a:prstClr val="black"/>
                              </a:solidFill>
                              <a:latin typeface="Cambria Math"/>
                              <a:ea typeface="Cambria Math"/>
                            </a:rPr>
                          </m:ctrlPr>
                        </m:sSupPr>
                        <m:e>
                          <m:r>
                            <a:rPr lang="en-US" sz="3000" i="1">
                              <a:solidFill>
                                <a:prstClr val="black"/>
                              </a:solidFill>
                              <a:latin typeface="Cambria Math"/>
                              <a:ea typeface="Cambria Math"/>
                            </a:rPr>
                            <m:t>𝑒</m:t>
                          </m:r>
                        </m:e>
                        <m:sup>
                          <m:r>
                            <a:rPr lang="en-US" sz="3000" i="1">
                              <a:solidFill>
                                <a:prstClr val="black"/>
                              </a:solidFill>
                              <a:latin typeface="Cambria Math"/>
                              <a:ea typeface="Cambria Math"/>
                            </a:rPr>
                            <m:t>−</m:t>
                          </m:r>
                        </m:sup>
                      </m:sSup>
                    </m:oMath>
                  </m:oMathPara>
                </a14:m>
                <a:endParaRPr lang="en-US" sz="3000" dirty="0">
                  <a:solidFill>
                    <a:prstClr val="black"/>
                  </a:solidFill>
                  <a:latin typeface="Garamond" pitchFamily="18" charset="0"/>
                  <a:ea typeface="Cambria Math"/>
                </a:endParaRPr>
              </a:p>
              <a:p>
                <a:pPr lvl="0" algn="just"/>
                <a14:m>
                  <m:oMathPara xmlns:m="http://schemas.openxmlformats.org/officeDocument/2006/math">
                    <m:oMathParaPr>
                      <m:jc m:val="centerGroup"/>
                    </m:oMathParaPr>
                    <m:oMath xmlns:m="http://schemas.openxmlformats.org/officeDocument/2006/math">
                      <m:r>
                        <a:rPr lang="en-US" sz="3000" i="1">
                          <a:solidFill>
                            <a:prstClr val="black"/>
                          </a:solidFill>
                          <a:latin typeface="Cambria Math"/>
                        </a:rPr>
                        <m:t>2</m:t>
                      </m:r>
                      <m:sSup>
                        <m:sSupPr>
                          <m:ctrlPr>
                            <a:rPr lang="en-US" sz="3000" i="1">
                              <a:solidFill>
                                <a:prstClr val="black"/>
                              </a:solidFill>
                              <a:latin typeface="Cambria Math"/>
                            </a:rPr>
                          </m:ctrlPr>
                        </m:sSupPr>
                        <m:e>
                          <m:r>
                            <a:rPr lang="en-US" sz="3000" i="1">
                              <a:solidFill>
                                <a:prstClr val="black"/>
                              </a:solidFill>
                              <a:latin typeface="Cambria Math"/>
                            </a:rPr>
                            <m:t>𝑒</m:t>
                          </m:r>
                        </m:e>
                        <m:sup>
                          <m:r>
                            <a:rPr lang="en-US" sz="3000" i="1">
                              <a:solidFill>
                                <a:prstClr val="black"/>
                              </a:solidFill>
                              <a:latin typeface="Cambria Math"/>
                            </a:rPr>
                            <m:t>−</m:t>
                          </m:r>
                        </m:sup>
                      </m:sSup>
                      <m:r>
                        <a:rPr lang="en-US" sz="3000" i="1">
                          <a:solidFill>
                            <a:prstClr val="black"/>
                          </a:solidFill>
                          <a:latin typeface="Cambria Math"/>
                        </a:rPr>
                        <m:t>+</m:t>
                      </m:r>
                      <m:f>
                        <m:fPr>
                          <m:ctrlPr>
                            <a:rPr lang="en-US" sz="3000" i="1">
                              <a:solidFill>
                                <a:prstClr val="black"/>
                              </a:solidFill>
                              <a:latin typeface="Cambria Math"/>
                            </a:rPr>
                          </m:ctrlPr>
                        </m:fPr>
                        <m:num>
                          <m:r>
                            <a:rPr lang="en-US" sz="3000" i="1">
                              <a:solidFill>
                                <a:prstClr val="black"/>
                              </a:solidFill>
                              <a:latin typeface="Cambria Math"/>
                            </a:rPr>
                            <m:t>1</m:t>
                          </m:r>
                        </m:num>
                        <m:den>
                          <m:r>
                            <a:rPr lang="en-US" sz="3000" i="1">
                              <a:solidFill>
                                <a:prstClr val="black"/>
                              </a:solidFill>
                              <a:latin typeface="Cambria Math"/>
                            </a:rPr>
                            <m:t>2</m:t>
                          </m:r>
                        </m:den>
                      </m:f>
                      <m:sSub>
                        <m:sSubPr>
                          <m:ctrlPr>
                            <a:rPr lang="en-US" sz="3000" i="1">
                              <a:solidFill>
                                <a:prstClr val="black"/>
                              </a:solidFill>
                              <a:latin typeface="Cambria Math"/>
                            </a:rPr>
                          </m:ctrlPr>
                        </m:sSubPr>
                        <m:e>
                          <m:r>
                            <a:rPr lang="en-US" sz="3000" i="1">
                              <a:solidFill>
                                <a:prstClr val="black"/>
                              </a:solidFill>
                              <a:latin typeface="Cambria Math"/>
                            </a:rPr>
                            <m:t>𝑂</m:t>
                          </m:r>
                        </m:e>
                        <m:sub>
                          <m:r>
                            <a:rPr lang="en-US" sz="3000" i="1">
                              <a:solidFill>
                                <a:prstClr val="black"/>
                              </a:solidFill>
                              <a:latin typeface="Cambria Math"/>
                            </a:rPr>
                            <m:t>2</m:t>
                          </m:r>
                        </m:sub>
                      </m:sSub>
                      <m:r>
                        <a:rPr lang="en-US" sz="3000" i="1">
                          <a:solidFill>
                            <a:prstClr val="black"/>
                          </a:solidFill>
                          <a:latin typeface="Cambria Math"/>
                          <a:ea typeface="Cambria Math"/>
                        </a:rPr>
                        <m:t>→</m:t>
                      </m:r>
                      <m:sSub>
                        <m:sSubPr>
                          <m:ctrlPr>
                            <a:rPr lang="en-US" sz="3000" i="1">
                              <a:solidFill>
                                <a:prstClr val="black"/>
                              </a:solidFill>
                              <a:latin typeface="Cambria Math"/>
                              <a:ea typeface="Cambria Math"/>
                            </a:rPr>
                          </m:ctrlPr>
                        </m:sSubPr>
                        <m:e>
                          <m:r>
                            <a:rPr lang="en-US" sz="3000" i="1">
                              <a:solidFill>
                                <a:prstClr val="black"/>
                              </a:solidFill>
                              <a:latin typeface="Cambria Math"/>
                              <a:ea typeface="Cambria Math"/>
                            </a:rPr>
                            <m:t>𝐻</m:t>
                          </m:r>
                        </m:e>
                        <m:sub>
                          <m:r>
                            <a:rPr lang="en-US" sz="3000" i="1">
                              <a:solidFill>
                                <a:prstClr val="black"/>
                              </a:solidFill>
                              <a:latin typeface="Cambria Math"/>
                              <a:ea typeface="Cambria Math"/>
                            </a:rPr>
                            <m:t>2</m:t>
                          </m:r>
                        </m:sub>
                      </m:sSub>
                      <m:r>
                        <a:rPr lang="en-US" sz="3000" i="1">
                          <a:solidFill>
                            <a:prstClr val="black"/>
                          </a:solidFill>
                          <a:latin typeface="Cambria Math"/>
                          <a:ea typeface="Cambria Math"/>
                        </a:rPr>
                        <m:t>𝑂</m:t>
                      </m:r>
                    </m:oMath>
                  </m:oMathPara>
                </a14:m>
                <a:endParaRPr lang="en-US" sz="3000" dirty="0">
                  <a:solidFill>
                    <a:prstClr val="black"/>
                  </a:solidFill>
                  <a:latin typeface="Garamond" pitchFamily="18" charset="0"/>
                  <a:ea typeface="Cambria Math"/>
                </a:endParaRPr>
              </a:p>
              <a:p>
                <a:pPr lvl="0" algn="just"/>
                <a:r>
                  <a:rPr lang="en-US" sz="3000" dirty="0">
                    <a:solidFill>
                      <a:prstClr val="black"/>
                    </a:solidFill>
                    <a:latin typeface="Garamond" pitchFamily="18" charset="0"/>
                    <a:ea typeface="Cambria Math"/>
                  </a:rPr>
                  <a:t>The </a:t>
                </a:r>
                <a:r>
                  <a:rPr lang="en-US" sz="3000" dirty="0" smtClean="0">
                    <a:solidFill>
                      <a:prstClr val="black"/>
                    </a:solidFill>
                    <a:latin typeface="Garamond" pitchFamily="18" charset="0"/>
                    <a:ea typeface="Cambria Math"/>
                  </a:rPr>
                  <a:t>objective </a:t>
                </a:r>
                <a:r>
                  <a:rPr lang="en-US" sz="3000" dirty="0">
                    <a:solidFill>
                      <a:prstClr val="black"/>
                    </a:solidFill>
                    <a:latin typeface="Garamond" pitchFamily="18" charset="0"/>
                    <a:ea typeface="Cambria Math"/>
                  </a:rPr>
                  <a:t>of this experiment was to produce hydrogen gas from an algal growth by using sodium sulfite as an oxygen inhibitor.</a:t>
                </a:r>
              </a:p>
            </p:txBody>
          </p:sp>
        </mc:Choice>
        <mc:Fallback xmlns="">
          <p:sp>
            <p:nvSpPr>
              <p:cNvPr id="101" name="TextBox 100"/>
              <p:cNvSpPr txBox="1">
                <a:spLocks noRot="1" noChangeAspect="1" noMove="1" noResize="1" noEditPoints="1" noAdjustHandles="1" noChangeArrowheads="1" noChangeShapeType="1" noTextEdit="1"/>
              </p:cNvSpPr>
              <p:nvPr/>
            </p:nvSpPr>
            <p:spPr>
              <a:xfrm>
                <a:off x="869732" y="11337870"/>
                <a:ext cx="11811000" cy="6496650"/>
              </a:xfrm>
              <a:prstGeom prst="rect">
                <a:avLst/>
              </a:prstGeom>
              <a:blipFill rotWithShape="1">
                <a:blip r:embed="rId4"/>
                <a:stretch>
                  <a:fillRect l="-1239" t="-1220" r="-1187" b="-1970"/>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782800" y="7543800"/>
            <a:ext cx="7859484"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041132" y="7696200"/>
            <a:ext cx="583866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163800" y="18659475"/>
            <a:ext cx="13563600" cy="420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8" cstate="print"/>
          <a:srcRect/>
          <a:stretch>
            <a:fillRect/>
          </a:stretch>
        </p:blipFill>
        <p:spPr bwMode="auto">
          <a:xfrm>
            <a:off x="33263286" y="14325600"/>
            <a:ext cx="7976680" cy="4572000"/>
          </a:xfrm>
          <a:prstGeom prst="rect">
            <a:avLst/>
          </a:prstGeom>
          <a:noFill/>
          <a:ln w="9525">
            <a:noFill/>
            <a:miter lim="800000"/>
            <a:headEnd/>
            <a:tailEnd/>
          </a:ln>
        </p:spPr>
      </p:pic>
      <p:pic>
        <p:nvPicPr>
          <p:cNvPr id="6" name="Picture 3"/>
          <p:cNvPicPr>
            <a:picLocks noChangeAspect="1" noChangeArrowheads="1"/>
          </p:cNvPicPr>
          <p:nvPr/>
        </p:nvPicPr>
        <p:blipFill>
          <a:blip r:embed="rId9" cstate="print"/>
          <a:srcRect/>
          <a:stretch>
            <a:fillRect/>
          </a:stretch>
        </p:blipFill>
        <p:spPr bwMode="auto">
          <a:xfrm>
            <a:off x="33643047" y="7681127"/>
            <a:ext cx="7504953" cy="4206073"/>
          </a:xfrm>
          <a:prstGeom prst="rect">
            <a:avLst/>
          </a:prstGeom>
          <a:noFill/>
          <a:ln w="9525">
            <a:noFill/>
            <a:miter lim="800000"/>
            <a:headEnd/>
            <a:tailEnd/>
          </a:ln>
        </p:spPr>
      </p:pic>
      <p:sp>
        <p:nvSpPr>
          <p:cNvPr id="32" name="TextBox 31"/>
          <p:cNvSpPr txBox="1"/>
          <p:nvPr/>
        </p:nvSpPr>
        <p:spPr>
          <a:xfrm>
            <a:off x="31165800" y="11735812"/>
            <a:ext cx="11734800" cy="2862322"/>
          </a:xfrm>
          <a:prstGeom prst="rect">
            <a:avLst/>
          </a:prstGeom>
          <a:noFill/>
        </p:spPr>
        <p:txBody>
          <a:bodyPr wrap="square" rtlCol="0">
            <a:spAutoFit/>
          </a:bodyPr>
          <a:lstStyle/>
          <a:p>
            <a:pPr algn="just"/>
            <a:r>
              <a:rPr lang="en-US" sz="3000" dirty="0" smtClean="0">
                <a:latin typeface="Garamond" pitchFamily="18" charset="0"/>
              </a:rPr>
              <a:t>Where the specific growth rate constant (u=(u max*S)/(S+Ks)), the maximum specific growth (u max) for freshwater algae is 0.0726 hr</a:t>
            </a:r>
            <a:r>
              <a:rPr lang="en-US" sz="3000" baseline="30000" dirty="0" smtClean="0">
                <a:latin typeface="Garamond" pitchFamily="18" charset="0"/>
              </a:rPr>
              <a:t>-1</a:t>
            </a:r>
            <a:r>
              <a:rPr lang="en-US" sz="3000" dirty="0" smtClean="0">
                <a:latin typeface="Garamond" pitchFamily="18" charset="0"/>
              </a:rPr>
              <a:t>, the half-saturation constant (Ks) is 17.42 mg/L, the biomass yield (Yb) is 1.84896 mg Xb/mg S, and the decay constant (B) is .01 hr</a:t>
            </a:r>
            <a:r>
              <a:rPr lang="en-US" sz="3000" baseline="30000" dirty="0" smtClean="0">
                <a:latin typeface="Garamond" pitchFamily="18" charset="0"/>
              </a:rPr>
              <a:t>-1</a:t>
            </a:r>
            <a:r>
              <a:rPr lang="en-US" sz="3000" dirty="0" smtClean="0">
                <a:latin typeface="Garamond" pitchFamily="18" charset="0"/>
              </a:rPr>
              <a:t>. The initial biomass concentration (Xb) was 2 mg/L and the initial substrate concentration (S) was 200 mg/L.</a:t>
            </a:r>
            <a:endParaRPr lang="en-US" sz="3000" dirty="0">
              <a:latin typeface="Garamond" pitchFamily="18" charset="0"/>
            </a:endParaRPr>
          </a:p>
        </p:txBody>
      </p:sp>
      <p:sp>
        <p:nvSpPr>
          <p:cNvPr id="33" name="TextBox 32"/>
          <p:cNvSpPr txBox="1"/>
          <p:nvPr/>
        </p:nvSpPr>
        <p:spPr>
          <a:xfrm>
            <a:off x="838200" y="23144500"/>
            <a:ext cx="11811000" cy="8863965"/>
          </a:xfrm>
          <a:prstGeom prst="rect">
            <a:avLst/>
          </a:prstGeom>
          <a:noFill/>
        </p:spPr>
        <p:txBody>
          <a:bodyPr wrap="square" rtlCol="0">
            <a:spAutoFit/>
          </a:bodyPr>
          <a:lstStyle/>
          <a:p>
            <a:pPr algn="just"/>
            <a:r>
              <a:rPr lang="en-US" sz="3000" dirty="0" smtClean="0">
                <a:latin typeface="Garamond" pitchFamily="18" charset="0"/>
              </a:rPr>
              <a:t>First, eight serum bottles were obtained</a:t>
            </a:r>
            <a:r>
              <a:rPr lang="en-US" sz="3000" dirty="0">
                <a:latin typeface="Garamond" pitchFamily="18" charset="0"/>
              </a:rPr>
              <a:t> </a:t>
            </a:r>
            <a:r>
              <a:rPr lang="en-US" sz="3000" dirty="0" smtClean="0">
                <a:latin typeface="Garamond" pitchFamily="18" charset="0"/>
              </a:rPr>
              <a:t>and 150 mL of BG11 algal growth medium and 10 mL of freshwater algae inoculum was deposited in each. Four of these serum bottle then received 0.3672 g of sodium sulfite, Na</a:t>
            </a:r>
            <a:r>
              <a:rPr lang="en-US" sz="3000" baseline="-25000" dirty="0" smtClean="0">
                <a:latin typeface="Garamond" pitchFamily="18" charset="0"/>
              </a:rPr>
              <a:t>2</a:t>
            </a:r>
            <a:r>
              <a:rPr lang="en-US" sz="3000" dirty="0" smtClean="0">
                <a:latin typeface="Garamond" pitchFamily="18" charset="0"/>
              </a:rPr>
              <a:t>SO</a:t>
            </a:r>
            <a:r>
              <a:rPr lang="en-US" sz="3000" baseline="-25000" dirty="0" smtClean="0">
                <a:latin typeface="Garamond" pitchFamily="18" charset="0"/>
              </a:rPr>
              <a:t>3</a:t>
            </a:r>
            <a:r>
              <a:rPr lang="en-US" sz="3000" dirty="0" smtClean="0">
                <a:latin typeface="Garamond" pitchFamily="18" charset="0"/>
              </a:rPr>
              <a:t>. The amount of sodium sulfite added was determined based on the chemical oxygen demand, COD, of algae. The bottles containing sodium sulfite were  referred to as the “Sample” bottles, while the bottles containing just algal medium were referred to as “Control” bottles. Each Sample and Control bottle obtained a number 1-4 referring to when the bottles would be sampled. Because the component of interest in this experiment was gas content, once a bottle was sampled and tested, it was discarded. The first testing for both Control 1 and Sample 1 was performed six days after inoculation. The second sample was tested four days following that</a:t>
            </a:r>
            <a:r>
              <a:rPr lang="en-US" sz="3000" dirty="0">
                <a:latin typeface="Garamond" pitchFamily="18" charset="0"/>
              </a:rPr>
              <a:t>,</a:t>
            </a:r>
            <a:r>
              <a:rPr lang="en-US" sz="3000" dirty="0" smtClean="0">
                <a:latin typeface="Garamond" pitchFamily="18" charset="0"/>
              </a:rPr>
              <a:t> the third sample was tested three days following the second sample and the final sample was taken two days following the third sample. The experiment was run for 15 days total. For each sampling, the gas produced was tested using the gas chromatograph, the optical density was taken using a spectrophotometer and alkalinity was determined using titration and was then used to calculate total inorganic carbon concentration. The final sample was used to create a Total Suspended Solids calibration curve. </a:t>
            </a:r>
            <a:endParaRPr lang="en-US" sz="3000" baseline="-25000" dirty="0" smtClean="0">
              <a:latin typeface="Garamond" pitchFamily="18" charset="0"/>
            </a:endParaRPr>
          </a:p>
        </p:txBody>
      </p:sp>
      <p:sp>
        <p:nvSpPr>
          <p:cNvPr id="35" name="TextBox 34"/>
          <p:cNvSpPr txBox="1"/>
          <p:nvPr/>
        </p:nvSpPr>
        <p:spPr>
          <a:xfrm>
            <a:off x="14706600" y="12260759"/>
            <a:ext cx="8077200" cy="769441"/>
          </a:xfrm>
          <a:prstGeom prst="rect">
            <a:avLst/>
          </a:prstGeom>
          <a:noFill/>
        </p:spPr>
        <p:txBody>
          <a:bodyPr wrap="square" rtlCol="0">
            <a:spAutoFit/>
          </a:bodyPr>
          <a:lstStyle/>
          <a:p>
            <a:pPr algn="just"/>
            <a:r>
              <a:rPr lang="en-US" sz="2200" dirty="0" smtClean="0">
                <a:latin typeface="Garamond" pitchFamily="18" charset="0"/>
              </a:rPr>
              <a:t>Figure 1: Graph of total inorganic carbon concentration  versus time for both the controls and the samples</a:t>
            </a:r>
            <a:endParaRPr lang="en-US" sz="2200" dirty="0">
              <a:latin typeface="Garamond" pitchFamily="18" charset="0"/>
            </a:endParaRPr>
          </a:p>
        </p:txBody>
      </p:sp>
      <p:sp>
        <p:nvSpPr>
          <p:cNvPr id="36" name="TextBox 35"/>
          <p:cNvSpPr txBox="1"/>
          <p:nvPr/>
        </p:nvSpPr>
        <p:spPr>
          <a:xfrm>
            <a:off x="14706600" y="17594759"/>
            <a:ext cx="6400800" cy="1107996"/>
          </a:xfrm>
          <a:prstGeom prst="rect">
            <a:avLst/>
          </a:prstGeom>
          <a:noFill/>
        </p:spPr>
        <p:txBody>
          <a:bodyPr wrap="square" rtlCol="0">
            <a:spAutoFit/>
          </a:bodyPr>
          <a:lstStyle/>
          <a:p>
            <a:pPr algn="just"/>
            <a:r>
              <a:rPr lang="en-US" sz="2200" dirty="0" smtClean="0">
                <a:latin typeface="Garamond" pitchFamily="18" charset="0"/>
              </a:rPr>
              <a:t>Table 2: OD and theoretical TSS data for each sample and control. OD values are used for construction of Figure 2</a:t>
            </a:r>
            <a:endParaRPr lang="en-US" sz="2200" dirty="0">
              <a:latin typeface="Garamond" pitchFamily="18" charset="0"/>
            </a:endParaRPr>
          </a:p>
        </p:txBody>
      </p:sp>
      <p:sp>
        <p:nvSpPr>
          <p:cNvPr id="37" name="TextBox 36"/>
          <p:cNvSpPr txBox="1"/>
          <p:nvPr/>
        </p:nvSpPr>
        <p:spPr>
          <a:xfrm>
            <a:off x="21183600" y="17594759"/>
            <a:ext cx="8077200" cy="769441"/>
          </a:xfrm>
          <a:prstGeom prst="rect">
            <a:avLst/>
          </a:prstGeom>
          <a:noFill/>
        </p:spPr>
        <p:txBody>
          <a:bodyPr wrap="square" rtlCol="0">
            <a:spAutoFit/>
          </a:bodyPr>
          <a:lstStyle/>
          <a:p>
            <a:pPr algn="just"/>
            <a:r>
              <a:rPr lang="en-US" sz="2200" dirty="0" smtClean="0">
                <a:latin typeface="Garamond" pitchFamily="18" charset="0"/>
              </a:rPr>
              <a:t>Figure 2: Graph of optical density versus time for both the controls and the samples</a:t>
            </a:r>
            <a:endParaRPr lang="en-US" sz="2200" dirty="0">
              <a:latin typeface="Garamond" pitchFamily="18" charset="0"/>
            </a:endParaRPr>
          </a:p>
        </p:txBody>
      </p:sp>
      <p:sp>
        <p:nvSpPr>
          <p:cNvPr id="38" name="TextBox 37"/>
          <p:cNvSpPr txBox="1"/>
          <p:nvPr/>
        </p:nvSpPr>
        <p:spPr>
          <a:xfrm>
            <a:off x="22936200" y="12039600"/>
            <a:ext cx="6172200" cy="769441"/>
          </a:xfrm>
          <a:prstGeom prst="rect">
            <a:avLst/>
          </a:prstGeom>
          <a:noFill/>
        </p:spPr>
        <p:txBody>
          <a:bodyPr wrap="square" rtlCol="0">
            <a:spAutoFit/>
          </a:bodyPr>
          <a:lstStyle/>
          <a:p>
            <a:pPr algn="just"/>
            <a:r>
              <a:rPr lang="en-US" sz="2200" dirty="0" smtClean="0">
                <a:latin typeface="Garamond" pitchFamily="18" charset="0"/>
              </a:rPr>
              <a:t>Table 1: Percent gas concentration data for each sample and control</a:t>
            </a:r>
            <a:endParaRPr lang="en-US" sz="2200" dirty="0">
              <a:latin typeface="Garamond" pitchFamily="18" charset="0"/>
            </a:endParaRPr>
          </a:p>
        </p:txBody>
      </p:sp>
      <p:sp>
        <p:nvSpPr>
          <p:cNvPr id="39" name="TextBox 38"/>
          <p:cNvSpPr txBox="1"/>
          <p:nvPr/>
        </p:nvSpPr>
        <p:spPr>
          <a:xfrm>
            <a:off x="15087600" y="22886313"/>
            <a:ext cx="11125200" cy="430887"/>
          </a:xfrm>
          <a:prstGeom prst="rect">
            <a:avLst/>
          </a:prstGeom>
          <a:noFill/>
        </p:spPr>
        <p:txBody>
          <a:bodyPr wrap="square" rtlCol="0">
            <a:spAutoFit/>
          </a:bodyPr>
          <a:lstStyle/>
          <a:p>
            <a:pPr algn="just"/>
            <a:r>
              <a:rPr lang="en-US" sz="2200" dirty="0" smtClean="0">
                <a:latin typeface="Garamond" pitchFamily="18" charset="0"/>
              </a:rPr>
              <a:t>Table 3: Total Suspended Solids, TSS, data for each sample</a:t>
            </a:r>
            <a:endParaRPr lang="en-US" sz="2200" dirty="0">
              <a:latin typeface="Garamond" pitchFamily="18" charset="0"/>
            </a:endParaRPr>
          </a:p>
        </p:txBody>
      </p:sp>
      <p:sp>
        <p:nvSpPr>
          <p:cNvPr id="40" name="TextBox 39"/>
          <p:cNvSpPr txBox="1"/>
          <p:nvPr/>
        </p:nvSpPr>
        <p:spPr>
          <a:xfrm>
            <a:off x="14744700" y="23373100"/>
            <a:ext cx="14401800" cy="8402300"/>
          </a:xfrm>
          <a:prstGeom prst="rect">
            <a:avLst/>
          </a:prstGeom>
          <a:noFill/>
        </p:spPr>
        <p:txBody>
          <a:bodyPr wrap="square" rtlCol="0">
            <a:spAutoFit/>
          </a:bodyPr>
          <a:lstStyle/>
          <a:p>
            <a:pPr algn="just"/>
            <a:r>
              <a:rPr lang="en-US" sz="3000" dirty="0" smtClean="0">
                <a:latin typeface="Garamond" pitchFamily="18" charset="0"/>
              </a:rPr>
              <a:t>Figure 1 shows the total inorganic carbon concentration for each sample. The graph was constructed using the alkalinity values  obtained at each sampling. The graph should have a general decreasing trend because carbon should be consumed by the algae as it is growing. Figure 2 shows the optical density, OD, of each sample and control versus time. The general trend of this graph should be increasing throughout the experiment because the algae was growing and becoming more dense. However, taking the OD of algae is quite difficult because the algae flocculates and falls out of solution. The OD values do show that the control had a higher concentration of algae. Table 3 shows the data for total suspended solids, or TSS. This table shows that the sample had a higher concentration of algae than the control, which was not shown by the OD values in Table 2 or observation throughout the experiment. Table 2 shows the OD values obtained, and the corresponding theoretical TSS values based on a calibration curve constructed previously in lab. Because the OD values were very scattered, the corresponding TSS values are also scattered. As with OD, the TSS values should have increased throughout the experiment. The theoretical TSS values are very different from the actual TSS values obtained during the last sampling. This could be because of the calibration curve used or because the OD values were not very consistent. Finally, Table 1 shows the percentage of nitrogen and hydrogen gas in each sample. The only time hydrogen gas was shown was in the third sampling at 13 days. The remainder of the samples only showed nitrogen gas production.</a:t>
            </a:r>
          </a:p>
        </p:txBody>
      </p:sp>
      <p:sp>
        <p:nvSpPr>
          <p:cNvPr id="41" name="TextBox 40"/>
          <p:cNvSpPr txBox="1"/>
          <p:nvPr/>
        </p:nvSpPr>
        <p:spPr>
          <a:xfrm>
            <a:off x="31318200" y="19184007"/>
            <a:ext cx="11887200" cy="1938992"/>
          </a:xfrm>
          <a:prstGeom prst="rect">
            <a:avLst/>
          </a:prstGeom>
          <a:noFill/>
        </p:spPr>
        <p:txBody>
          <a:bodyPr wrap="square" rtlCol="0">
            <a:spAutoFit/>
          </a:bodyPr>
          <a:lstStyle/>
          <a:p>
            <a:pPr lvl="0" algn="just"/>
            <a:r>
              <a:rPr lang="en-US" sz="3000" dirty="0" smtClean="0">
                <a:solidFill>
                  <a:prstClr val="black"/>
                </a:solidFill>
                <a:latin typeface="Garamond" pitchFamily="18" charset="0"/>
              </a:rPr>
              <a:t>As expected from intuition and previous knowledge in this process, as the biomass concentration increases, the substrate decreases. Once the substrate reaches zero, there is no more carbon remaining for the algae to utilize. At this point the biomass concentration begins to steadily decline.</a:t>
            </a:r>
            <a:endParaRPr lang="en-US" sz="3000" dirty="0">
              <a:solidFill>
                <a:prstClr val="black"/>
              </a:solidFill>
              <a:latin typeface="Garamond" pitchFamily="18" charset="0"/>
            </a:endParaRPr>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58227" y="19257350"/>
            <a:ext cx="6006663" cy="3592220"/>
          </a:xfrm>
          <a:prstGeom prst="rect">
            <a:avLst/>
          </a:prstGeom>
        </p:spPr>
      </p:pic>
      <p:pic>
        <p:nvPicPr>
          <p:cNvPr id="9"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782800" y="13143298"/>
            <a:ext cx="6324600" cy="44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320233" y="12874562"/>
            <a:ext cx="7826267" cy="470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6097</TotalTime>
  <Words>1186</Words>
  <Application>Microsoft Office PowerPoint</Application>
  <PresentationFormat>Custom</PresentationFormat>
  <Paragraphs>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temp</dc:creator>
  <cp:lastModifiedBy>Student</cp:lastModifiedBy>
  <cp:revision>129</cp:revision>
  <dcterms:created xsi:type="dcterms:W3CDTF">2012-07-19T15:49:07Z</dcterms:created>
  <dcterms:modified xsi:type="dcterms:W3CDTF">2012-12-03T14:21:02Z</dcterms:modified>
</cp:coreProperties>
</file>