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9" r:id="rId9"/>
    <p:sldId id="274" r:id="rId10"/>
    <p:sldId id="268" r:id="rId11"/>
    <p:sldId id="276" r:id="rId12"/>
    <p:sldId id="275" r:id="rId13"/>
    <p:sldId id="270" r:id="rId14"/>
    <p:sldId id="271" r:id="rId15"/>
    <p:sldId id="277" r:id="rId16"/>
    <p:sldId id="264" r:id="rId17"/>
    <p:sldId id="265" r:id="rId18"/>
    <p:sldId id="267" r:id="rId19"/>
    <p:sldId id="266" r:id="rId20"/>
    <p:sldId id="273" r:id="rId21"/>
    <p:sldId id="272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89425" autoAdjust="0"/>
  </p:normalViewPr>
  <p:slideViewPr>
    <p:cSldViewPr>
      <p:cViewPr>
        <p:scale>
          <a:sx n="64" d="100"/>
          <a:sy n="64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Student\Documents\everything%20BE\BE412\final%20project-%20run%202,%204-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18104198325103E-2"/>
          <c:y val="2.2401338596037511E-2"/>
          <c:w val="0.7821138003223731"/>
          <c:h val="0.87821438761963888"/>
        </c:manualLayout>
      </c:layout>
      <c:scatterChart>
        <c:scatterStyle val="lineMarker"/>
        <c:varyColors val="0"/>
        <c:ser>
          <c:idx val="0"/>
          <c:order val="0"/>
          <c:tx>
            <c:v>Air Temp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'Run 2 Data'!$B$2:$B$102</c:f>
              <c:numCache>
                <c:formatCode>General</c:formatCode>
                <c:ptCount val="10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</c:numCache>
            </c:numRef>
          </c:xVal>
          <c:yVal>
            <c:numRef>
              <c:f>'Run 2 Data'!$C$2:$C$102</c:f>
              <c:numCache>
                <c:formatCode>General</c:formatCode>
                <c:ptCount val="101"/>
                <c:pt idx="0">
                  <c:v>21.71</c:v>
                </c:pt>
                <c:pt idx="1">
                  <c:v>20.190000000000001</c:v>
                </c:pt>
                <c:pt idx="2">
                  <c:v>21.71</c:v>
                </c:pt>
                <c:pt idx="3">
                  <c:v>22.09</c:v>
                </c:pt>
                <c:pt idx="4">
                  <c:v>21.330000000000005</c:v>
                </c:pt>
                <c:pt idx="5">
                  <c:v>20.95</c:v>
                </c:pt>
                <c:pt idx="6">
                  <c:v>20.95</c:v>
                </c:pt>
                <c:pt idx="7">
                  <c:v>20.57</c:v>
                </c:pt>
                <c:pt idx="8">
                  <c:v>20.190000000000001</c:v>
                </c:pt>
                <c:pt idx="9">
                  <c:v>20.57</c:v>
                </c:pt>
                <c:pt idx="10">
                  <c:v>20.57</c:v>
                </c:pt>
                <c:pt idx="11">
                  <c:v>20.57</c:v>
                </c:pt>
                <c:pt idx="12">
                  <c:v>22.09</c:v>
                </c:pt>
                <c:pt idx="13">
                  <c:v>22.479999999999993</c:v>
                </c:pt>
                <c:pt idx="14">
                  <c:v>22.479999999999993</c:v>
                </c:pt>
                <c:pt idx="15">
                  <c:v>22.09</c:v>
                </c:pt>
                <c:pt idx="16">
                  <c:v>23.240000000000002</c:v>
                </c:pt>
                <c:pt idx="17">
                  <c:v>24.790000000000003</c:v>
                </c:pt>
                <c:pt idx="18">
                  <c:v>24.400000000000002</c:v>
                </c:pt>
                <c:pt idx="19">
                  <c:v>25.560000000000002</c:v>
                </c:pt>
                <c:pt idx="20">
                  <c:v>26.34</c:v>
                </c:pt>
                <c:pt idx="21">
                  <c:v>25.560000000000002</c:v>
                </c:pt>
                <c:pt idx="22">
                  <c:v>27.52</c:v>
                </c:pt>
                <c:pt idx="23">
                  <c:v>25.560000000000002</c:v>
                </c:pt>
                <c:pt idx="24">
                  <c:v>27.91</c:v>
                </c:pt>
                <c:pt idx="25">
                  <c:v>28.310000000000009</c:v>
                </c:pt>
                <c:pt idx="26">
                  <c:v>28.310000000000009</c:v>
                </c:pt>
                <c:pt idx="27">
                  <c:v>28.700000000000003</c:v>
                </c:pt>
                <c:pt idx="28">
                  <c:v>27.12</c:v>
                </c:pt>
                <c:pt idx="29">
                  <c:v>26.73</c:v>
                </c:pt>
                <c:pt idx="30">
                  <c:v>28.310000000000009</c:v>
                </c:pt>
                <c:pt idx="31">
                  <c:v>29.5</c:v>
                </c:pt>
                <c:pt idx="32">
                  <c:v>30.310000000000009</c:v>
                </c:pt>
                <c:pt idx="33">
                  <c:v>28.700000000000003</c:v>
                </c:pt>
                <c:pt idx="34">
                  <c:v>27.52</c:v>
                </c:pt>
                <c:pt idx="35">
                  <c:v>28.310000000000009</c:v>
                </c:pt>
                <c:pt idx="36">
                  <c:v>30.310000000000009</c:v>
                </c:pt>
                <c:pt idx="37">
                  <c:v>27.12</c:v>
                </c:pt>
                <c:pt idx="38">
                  <c:v>28.310000000000009</c:v>
                </c:pt>
                <c:pt idx="39">
                  <c:v>31.12</c:v>
                </c:pt>
                <c:pt idx="40">
                  <c:v>29.5</c:v>
                </c:pt>
                <c:pt idx="41">
                  <c:v>31.12</c:v>
                </c:pt>
                <c:pt idx="42">
                  <c:v>27.52</c:v>
                </c:pt>
                <c:pt idx="43">
                  <c:v>27.12</c:v>
                </c:pt>
                <c:pt idx="44">
                  <c:v>30.71</c:v>
                </c:pt>
                <c:pt idx="45">
                  <c:v>26.34</c:v>
                </c:pt>
                <c:pt idx="46">
                  <c:v>25.17</c:v>
                </c:pt>
                <c:pt idx="47">
                  <c:v>27.52</c:v>
                </c:pt>
                <c:pt idx="48">
                  <c:v>27.12</c:v>
                </c:pt>
                <c:pt idx="49">
                  <c:v>29.5</c:v>
                </c:pt>
                <c:pt idx="50">
                  <c:v>26.73</c:v>
                </c:pt>
                <c:pt idx="51">
                  <c:v>28.700000000000003</c:v>
                </c:pt>
                <c:pt idx="52">
                  <c:v>30.310000000000009</c:v>
                </c:pt>
                <c:pt idx="53">
                  <c:v>30.71</c:v>
                </c:pt>
                <c:pt idx="54">
                  <c:v>29.1</c:v>
                </c:pt>
                <c:pt idx="55">
                  <c:v>31.12</c:v>
                </c:pt>
                <c:pt idx="56">
                  <c:v>31.12</c:v>
                </c:pt>
                <c:pt idx="57">
                  <c:v>29.1</c:v>
                </c:pt>
                <c:pt idx="58">
                  <c:v>30.310000000000009</c:v>
                </c:pt>
                <c:pt idx="59">
                  <c:v>31.520000000000003</c:v>
                </c:pt>
                <c:pt idx="60">
                  <c:v>29.1</c:v>
                </c:pt>
                <c:pt idx="61">
                  <c:v>29.900000000000002</c:v>
                </c:pt>
                <c:pt idx="62">
                  <c:v>27.91</c:v>
                </c:pt>
                <c:pt idx="63">
                  <c:v>33.17</c:v>
                </c:pt>
                <c:pt idx="64">
                  <c:v>28.310000000000009</c:v>
                </c:pt>
                <c:pt idx="65">
                  <c:v>28.310000000000009</c:v>
                </c:pt>
                <c:pt idx="66">
                  <c:v>31.12</c:v>
                </c:pt>
                <c:pt idx="67">
                  <c:v>31.12</c:v>
                </c:pt>
                <c:pt idx="68">
                  <c:v>29.5</c:v>
                </c:pt>
                <c:pt idx="69">
                  <c:v>31.930000000000003</c:v>
                </c:pt>
                <c:pt idx="70">
                  <c:v>30.310000000000009</c:v>
                </c:pt>
                <c:pt idx="71">
                  <c:v>28.700000000000003</c:v>
                </c:pt>
                <c:pt idx="72">
                  <c:v>29.1</c:v>
                </c:pt>
                <c:pt idx="73">
                  <c:v>31.520000000000003</c:v>
                </c:pt>
                <c:pt idx="74">
                  <c:v>31.520000000000003</c:v>
                </c:pt>
                <c:pt idx="75">
                  <c:v>29.900000000000002</c:v>
                </c:pt>
                <c:pt idx="76">
                  <c:v>32.760000000000012</c:v>
                </c:pt>
                <c:pt idx="77">
                  <c:v>31.12</c:v>
                </c:pt>
                <c:pt idx="78">
                  <c:v>33.17</c:v>
                </c:pt>
                <c:pt idx="79">
                  <c:v>31.520000000000003</c:v>
                </c:pt>
                <c:pt idx="80">
                  <c:v>31.520000000000003</c:v>
                </c:pt>
                <c:pt idx="81">
                  <c:v>32.340000000000003</c:v>
                </c:pt>
                <c:pt idx="82">
                  <c:v>32.760000000000012</c:v>
                </c:pt>
                <c:pt idx="83">
                  <c:v>29.5</c:v>
                </c:pt>
                <c:pt idx="84">
                  <c:v>29.900000000000002</c:v>
                </c:pt>
                <c:pt idx="85">
                  <c:v>28.700000000000003</c:v>
                </c:pt>
                <c:pt idx="86">
                  <c:v>28.700000000000003</c:v>
                </c:pt>
                <c:pt idx="87">
                  <c:v>30.310000000000009</c:v>
                </c:pt>
                <c:pt idx="88">
                  <c:v>29.1</c:v>
                </c:pt>
                <c:pt idx="89">
                  <c:v>31.12</c:v>
                </c:pt>
                <c:pt idx="90">
                  <c:v>30.310000000000009</c:v>
                </c:pt>
                <c:pt idx="91">
                  <c:v>33.17</c:v>
                </c:pt>
                <c:pt idx="92">
                  <c:v>30.71</c:v>
                </c:pt>
                <c:pt idx="93">
                  <c:v>32.340000000000003</c:v>
                </c:pt>
                <c:pt idx="94">
                  <c:v>30.71</c:v>
                </c:pt>
                <c:pt idx="95">
                  <c:v>31.930000000000003</c:v>
                </c:pt>
                <c:pt idx="96">
                  <c:v>31.930000000000003</c:v>
                </c:pt>
                <c:pt idx="97">
                  <c:v>31.520000000000003</c:v>
                </c:pt>
                <c:pt idx="98">
                  <c:v>29.1</c:v>
                </c:pt>
                <c:pt idx="99">
                  <c:v>28.310000000000009</c:v>
                </c:pt>
                <c:pt idx="100">
                  <c:v>27.91</c:v>
                </c:pt>
              </c:numCache>
            </c:numRef>
          </c:yVal>
          <c:smooth val="0"/>
        </c:ser>
        <c:ser>
          <c:idx val="1"/>
          <c:order val="1"/>
          <c:tx>
            <c:v>Pipe outflow temp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FF00"/>
              </a:solidFill>
            </c:spPr>
          </c:marker>
          <c:xVal>
            <c:numRef>
              <c:f>'Run 2 Data'!$B$2:$B$102</c:f>
              <c:numCache>
                <c:formatCode>General</c:formatCode>
                <c:ptCount val="10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</c:numCache>
            </c:numRef>
          </c:xVal>
          <c:yVal>
            <c:numRef>
              <c:f>'Run 2 Data'!$D$2:$D$102</c:f>
              <c:numCache>
                <c:formatCode>General</c:formatCode>
                <c:ptCount val="101"/>
                <c:pt idx="0">
                  <c:v>19.420000000000002</c:v>
                </c:pt>
                <c:pt idx="1">
                  <c:v>20.57</c:v>
                </c:pt>
                <c:pt idx="2">
                  <c:v>20.57</c:v>
                </c:pt>
                <c:pt idx="3">
                  <c:v>20.57</c:v>
                </c:pt>
                <c:pt idx="4">
                  <c:v>20.57</c:v>
                </c:pt>
                <c:pt idx="5">
                  <c:v>20.57</c:v>
                </c:pt>
                <c:pt idx="6">
                  <c:v>20.57</c:v>
                </c:pt>
                <c:pt idx="7">
                  <c:v>20.57</c:v>
                </c:pt>
                <c:pt idx="8">
                  <c:v>20.57</c:v>
                </c:pt>
                <c:pt idx="9">
                  <c:v>20.57</c:v>
                </c:pt>
                <c:pt idx="10">
                  <c:v>20.57</c:v>
                </c:pt>
                <c:pt idx="11">
                  <c:v>20.57</c:v>
                </c:pt>
                <c:pt idx="12">
                  <c:v>20.57</c:v>
                </c:pt>
                <c:pt idx="13">
                  <c:v>20.57</c:v>
                </c:pt>
                <c:pt idx="14">
                  <c:v>20.57</c:v>
                </c:pt>
                <c:pt idx="15">
                  <c:v>20.57</c:v>
                </c:pt>
                <c:pt idx="16">
                  <c:v>20.57</c:v>
                </c:pt>
                <c:pt idx="17">
                  <c:v>20.95</c:v>
                </c:pt>
                <c:pt idx="18">
                  <c:v>20.95</c:v>
                </c:pt>
                <c:pt idx="19">
                  <c:v>20.95</c:v>
                </c:pt>
                <c:pt idx="20">
                  <c:v>21.71</c:v>
                </c:pt>
                <c:pt idx="21">
                  <c:v>22.86</c:v>
                </c:pt>
                <c:pt idx="22">
                  <c:v>24.790000000000003</c:v>
                </c:pt>
                <c:pt idx="23">
                  <c:v>25.17</c:v>
                </c:pt>
                <c:pt idx="24">
                  <c:v>25.950000000000003</c:v>
                </c:pt>
                <c:pt idx="25">
                  <c:v>25.950000000000003</c:v>
                </c:pt>
                <c:pt idx="26">
                  <c:v>25.950000000000003</c:v>
                </c:pt>
                <c:pt idx="27">
                  <c:v>26.34</c:v>
                </c:pt>
                <c:pt idx="28">
                  <c:v>25.950000000000003</c:v>
                </c:pt>
                <c:pt idx="29">
                  <c:v>22.479999999999993</c:v>
                </c:pt>
                <c:pt idx="30">
                  <c:v>21.330000000000005</c:v>
                </c:pt>
                <c:pt idx="31">
                  <c:v>20.95</c:v>
                </c:pt>
                <c:pt idx="32">
                  <c:v>20.95</c:v>
                </c:pt>
                <c:pt idx="33">
                  <c:v>20.57</c:v>
                </c:pt>
                <c:pt idx="34">
                  <c:v>20.190000000000001</c:v>
                </c:pt>
                <c:pt idx="35">
                  <c:v>20.190000000000001</c:v>
                </c:pt>
                <c:pt idx="36">
                  <c:v>20.190000000000001</c:v>
                </c:pt>
                <c:pt idx="37">
                  <c:v>20.190000000000001</c:v>
                </c:pt>
                <c:pt idx="38">
                  <c:v>20.57</c:v>
                </c:pt>
                <c:pt idx="39">
                  <c:v>20.57</c:v>
                </c:pt>
                <c:pt idx="40">
                  <c:v>20.57</c:v>
                </c:pt>
                <c:pt idx="41">
                  <c:v>20.57</c:v>
                </c:pt>
                <c:pt idx="42">
                  <c:v>20.57</c:v>
                </c:pt>
                <c:pt idx="43">
                  <c:v>20.57</c:v>
                </c:pt>
                <c:pt idx="44">
                  <c:v>20.95</c:v>
                </c:pt>
                <c:pt idx="45">
                  <c:v>20.95</c:v>
                </c:pt>
                <c:pt idx="46">
                  <c:v>20.95</c:v>
                </c:pt>
                <c:pt idx="47">
                  <c:v>20.95</c:v>
                </c:pt>
                <c:pt idx="48">
                  <c:v>21.330000000000005</c:v>
                </c:pt>
                <c:pt idx="49">
                  <c:v>21.330000000000005</c:v>
                </c:pt>
                <c:pt idx="50">
                  <c:v>21.330000000000005</c:v>
                </c:pt>
                <c:pt idx="51">
                  <c:v>21.330000000000005</c:v>
                </c:pt>
                <c:pt idx="52">
                  <c:v>21.330000000000005</c:v>
                </c:pt>
                <c:pt idx="53">
                  <c:v>21.330000000000005</c:v>
                </c:pt>
                <c:pt idx="54">
                  <c:v>21.71</c:v>
                </c:pt>
                <c:pt idx="55">
                  <c:v>21.71</c:v>
                </c:pt>
                <c:pt idx="56">
                  <c:v>21.330000000000005</c:v>
                </c:pt>
                <c:pt idx="57">
                  <c:v>20.95</c:v>
                </c:pt>
                <c:pt idx="58">
                  <c:v>20.95</c:v>
                </c:pt>
                <c:pt idx="59">
                  <c:v>20.95</c:v>
                </c:pt>
                <c:pt idx="60">
                  <c:v>20.95</c:v>
                </c:pt>
                <c:pt idx="61">
                  <c:v>21.330000000000005</c:v>
                </c:pt>
                <c:pt idx="62">
                  <c:v>21.330000000000005</c:v>
                </c:pt>
                <c:pt idx="63">
                  <c:v>21.330000000000005</c:v>
                </c:pt>
                <c:pt idx="64">
                  <c:v>21.330000000000005</c:v>
                </c:pt>
                <c:pt idx="65">
                  <c:v>21.330000000000005</c:v>
                </c:pt>
                <c:pt idx="66">
                  <c:v>21.71</c:v>
                </c:pt>
                <c:pt idx="67">
                  <c:v>21.71</c:v>
                </c:pt>
                <c:pt idx="68">
                  <c:v>21.71</c:v>
                </c:pt>
                <c:pt idx="69">
                  <c:v>21.71</c:v>
                </c:pt>
                <c:pt idx="70">
                  <c:v>21.71</c:v>
                </c:pt>
                <c:pt idx="71">
                  <c:v>21.71</c:v>
                </c:pt>
                <c:pt idx="72">
                  <c:v>21.71</c:v>
                </c:pt>
                <c:pt idx="73">
                  <c:v>22.09</c:v>
                </c:pt>
                <c:pt idx="74">
                  <c:v>22.09</c:v>
                </c:pt>
                <c:pt idx="75">
                  <c:v>22.09</c:v>
                </c:pt>
                <c:pt idx="76">
                  <c:v>22.09</c:v>
                </c:pt>
                <c:pt idx="77">
                  <c:v>22.09</c:v>
                </c:pt>
                <c:pt idx="78">
                  <c:v>22.479999999999993</c:v>
                </c:pt>
                <c:pt idx="79">
                  <c:v>22.09</c:v>
                </c:pt>
                <c:pt idx="80">
                  <c:v>22.479999999999993</c:v>
                </c:pt>
                <c:pt idx="81">
                  <c:v>22.479999999999993</c:v>
                </c:pt>
                <c:pt idx="82">
                  <c:v>22.479999999999993</c:v>
                </c:pt>
                <c:pt idx="83">
                  <c:v>22.479999999999993</c:v>
                </c:pt>
                <c:pt idx="84">
                  <c:v>22.479999999999993</c:v>
                </c:pt>
                <c:pt idx="85">
                  <c:v>22.479999999999993</c:v>
                </c:pt>
                <c:pt idx="86">
                  <c:v>22.479999999999993</c:v>
                </c:pt>
                <c:pt idx="87">
                  <c:v>22.479999999999993</c:v>
                </c:pt>
                <c:pt idx="88">
                  <c:v>22.479999999999993</c:v>
                </c:pt>
                <c:pt idx="89">
                  <c:v>22.86</c:v>
                </c:pt>
                <c:pt idx="90">
                  <c:v>22.86</c:v>
                </c:pt>
                <c:pt idx="91">
                  <c:v>22.479999999999993</c:v>
                </c:pt>
                <c:pt idx="92">
                  <c:v>22.86</c:v>
                </c:pt>
                <c:pt idx="93">
                  <c:v>22.86</c:v>
                </c:pt>
                <c:pt idx="94">
                  <c:v>22.86</c:v>
                </c:pt>
                <c:pt idx="95">
                  <c:v>22.479999999999993</c:v>
                </c:pt>
                <c:pt idx="96">
                  <c:v>22.479999999999993</c:v>
                </c:pt>
                <c:pt idx="97">
                  <c:v>22.479999999999993</c:v>
                </c:pt>
                <c:pt idx="98">
                  <c:v>22.479999999999993</c:v>
                </c:pt>
                <c:pt idx="99">
                  <c:v>22.479999999999993</c:v>
                </c:pt>
                <c:pt idx="100">
                  <c:v>22.479999999999993</c:v>
                </c:pt>
              </c:numCache>
            </c:numRef>
          </c:yVal>
          <c:smooth val="0"/>
        </c:ser>
        <c:ser>
          <c:idx val="2"/>
          <c:order val="2"/>
          <c:tx>
            <c:v>Tank surface temp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'Run 2 Data'!$G$2:$G$103</c:f>
              <c:numCache>
                <c:formatCode>General</c:formatCode>
                <c:ptCount val="10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</c:numCache>
            </c:numRef>
          </c:xVal>
          <c:yVal>
            <c:numRef>
              <c:f>'Run 2 Data'!$H$2:$H$103</c:f>
              <c:numCache>
                <c:formatCode>General</c:formatCode>
                <c:ptCount val="102"/>
                <c:pt idx="0">
                  <c:v>22.09</c:v>
                </c:pt>
                <c:pt idx="1">
                  <c:v>20.190000000000001</c:v>
                </c:pt>
                <c:pt idx="2">
                  <c:v>20.190000000000001</c:v>
                </c:pt>
                <c:pt idx="3">
                  <c:v>20.190000000000001</c:v>
                </c:pt>
                <c:pt idx="4">
                  <c:v>20.190000000000001</c:v>
                </c:pt>
                <c:pt idx="5">
                  <c:v>20.190000000000001</c:v>
                </c:pt>
                <c:pt idx="6">
                  <c:v>20.190000000000001</c:v>
                </c:pt>
                <c:pt idx="7">
                  <c:v>20.190000000000001</c:v>
                </c:pt>
                <c:pt idx="8">
                  <c:v>20.190000000000001</c:v>
                </c:pt>
                <c:pt idx="9">
                  <c:v>20.190000000000001</c:v>
                </c:pt>
                <c:pt idx="10">
                  <c:v>20.190000000000001</c:v>
                </c:pt>
                <c:pt idx="11">
                  <c:v>20.190000000000001</c:v>
                </c:pt>
                <c:pt idx="12">
                  <c:v>20.190000000000001</c:v>
                </c:pt>
                <c:pt idx="13">
                  <c:v>20.190000000000001</c:v>
                </c:pt>
                <c:pt idx="14">
                  <c:v>20.57</c:v>
                </c:pt>
                <c:pt idx="15">
                  <c:v>20.57</c:v>
                </c:pt>
                <c:pt idx="16">
                  <c:v>20.57</c:v>
                </c:pt>
                <c:pt idx="17">
                  <c:v>20.57</c:v>
                </c:pt>
                <c:pt idx="18">
                  <c:v>20.57</c:v>
                </c:pt>
                <c:pt idx="19">
                  <c:v>20.57</c:v>
                </c:pt>
                <c:pt idx="20">
                  <c:v>20.95</c:v>
                </c:pt>
                <c:pt idx="21">
                  <c:v>20.95</c:v>
                </c:pt>
                <c:pt idx="22">
                  <c:v>20.95</c:v>
                </c:pt>
                <c:pt idx="23">
                  <c:v>20.95</c:v>
                </c:pt>
                <c:pt idx="24">
                  <c:v>20.95</c:v>
                </c:pt>
                <c:pt idx="25">
                  <c:v>21.330000000000005</c:v>
                </c:pt>
                <c:pt idx="26">
                  <c:v>21.330000000000005</c:v>
                </c:pt>
                <c:pt idx="27">
                  <c:v>21.330000000000005</c:v>
                </c:pt>
                <c:pt idx="28">
                  <c:v>21.330000000000005</c:v>
                </c:pt>
                <c:pt idx="29">
                  <c:v>21.71</c:v>
                </c:pt>
                <c:pt idx="30">
                  <c:v>21.71</c:v>
                </c:pt>
                <c:pt idx="31">
                  <c:v>21.71</c:v>
                </c:pt>
                <c:pt idx="32">
                  <c:v>21.71</c:v>
                </c:pt>
                <c:pt idx="33">
                  <c:v>22.09</c:v>
                </c:pt>
                <c:pt idx="34">
                  <c:v>22.09</c:v>
                </c:pt>
                <c:pt idx="35">
                  <c:v>22.09</c:v>
                </c:pt>
                <c:pt idx="36">
                  <c:v>22.479999999999993</c:v>
                </c:pt>
                <c:pt idx="37">
                  <c:v>22.479999999999993</c:v>
                </c:pt>
                <c:pt idx="38">
                  <c:v>22.479999999999993</c:v>
                </c:pt>
                <c:pt idx="39">
                  <c:v>22.86</c:v>
                </c:pt>
                <c:pt idx="40">
                  <c:v>22.86</c:v>
                </c:pt>
                <c:pt idx="41">
                  <c:v>22.86</c:v>
                </c:pt>
                <c:pt idx="42">
                  <c:v>23.240000000000002</c:v>
                </c:pt>
                <c:pt idx="43">
                  <c:v>23.240000000000002</c:v>
                </c:pt>
                <c:pt idx="44">
                  <c:v>23.240000000000002</c:v>
                </c:pt>
                <c:pt idx="45">
                  <c:v>23.240000000000002</c:v>
                </c:pt>
                <c:pt idx="46">
                  <c:v>23.240000000000002</c:v>
                </c:pt>
                <c:pt idx="47">
                  <c:v>23.240000000000002</c:v>
                </c:pt>
                <c:pt idx="48">
                  <c:v>23.240000000000002</c:v>
                </c:pt>
                <c:pt idx="49">
                  <c:v>23.240000000000002</c:v>
                </c:pt>
                <c:pt idx="50">
                  <c:v>23.63000000000001</c:v>
                </c:pt>
                <c:pt idx="51">
                  <c:v>23.63000000000001</c:v>
                </c:pt>
                <c:pt idx="52">
                  <c:v>23.63000000000001</c:v>
                </c:pt>
                <c:pt idx="53">
                  <c:v>23.63000000000001</c:v>
                </c:pt>
                <c:pt idx="54">
                  <c:v>24.01</c:v>
                </c:pt>
                <c:pt idx="55">
                  <c:v>24.01</c:v>
                </c:pt>
                <c:pt idx="56">
                  <c:v>24.01</c:v>
                </c:pt>
                <c:pt idx="57">
                  <c:v>24.400000000000002</c:v>
                </c:pt>
                <c:pt idx="58">
                  <c:v>24.400000000000002</c:v>
                </c:pt>
                <c:pt idx="59">
                  <c:v>24.400000000000002</c:v>
                </c:pt>
                <c:pt idx="60">
                  <c:v>24.400000000000002</c:v>
                </c:pt>
                <c:pt idx="61">
                  <c:v>24.790000000000003</c:v>
                </c:pt>
                <c:pt idx="62">
                  <c:v>24.790000000000003</c:v>
                </c:pt>
                <c:pt idx="63">
                  <c:v>24.790000000000003</c:v>
                </c:pt>
                <c:pt idx="64">
                  <c:v>24.790000000000003</c:v>
                </c:pt>
                <c:pt idx="65">
                  <c:v>24.790000000000003</c:v>
                </c:pt>
                <c:pt idx="66">
                  <c:v>24.790000000000003</c:v>
                </c:pt>
                <c:pt idx="67">
                  <c:v>24.790000000000003</c:v>
                </c:pt>
                <c:pt idx="68">
                  <c:v>25.17</c:v>
                </c:pt>
                <c:pt idx="69">
                  <c:v>25.560000000000002</c:v>
                </c:pt>
                <c:pt idx="70">
                  <c:v>25.17</c:v>
                </c:pt>
                <c:pt idx="71">
                  <c:v>25.560000000000002</c:v>
                </c:pt>
                <c:pt idx="72">
                  <c:v>25.560000000000002</c:v>
                </c:pt>
                <c:pt idx="73">
                  <c:v>25.560000000000002</c:v>
                </c:pt>
                <c:pt idx="74">
                  <c:v>25.560000000000002</c:v>
                </c:pt>
                <c:pt idx="75">
                  <c:v>25.950000000000003</c:v>
                </c:pt>
                <c:pt idx="76">
                  <c:v>25.950000000000003</c:v>
                </c:pt>
                <c:pt idx="77">
                  <c:v>25.950000000000003</c:v>
                </c:pt>
                <c:pt idx="78">
                  <c:v>26.34</c:v>
                </c:pt>
                <c:pt idx="79">
                  <c:v>26.34</c:v>
                </c:pt>
                <c:pt idx="80">
                  <c:v>26.34</c:v>
                </c:pt>
                <c:pt idx="81">
                  <c:v>26.34</c:v>
                </c:pt>
                <c:pt idx="82">
                  <c:v>26.34</c:v>
                </c:pt>
                <c:pt idx="83">
                  <c:v>26.34</c:v>
                </c:pt>
                <c:pt idx="84">
                  <c:v>26.34</c:v>
                </c:pt>
                <c:pt idx="85">
                  <c:v>26.34</c:v>
                </c:pt>
                <c:pt idx="86">
                  <c:v>26.34</c:v>
                </c:pt>
                <c:pt idx="87">
                  <c:v>26.34</c:v>
                </c:pt>
                <c:pt idx="88">
                  <c:v>26.34</c:v>
                </c:pt>
                <c:pt idx="89">
                  <c:v>26.34</c:v>
                </c:pt>
                <c:pt idx="90">
                  <c:v>26.34</c:v>
                </c:pt>
                <c:pt idx="91">
                  <c:v>26.73</c:v>
                </c:pt>
                <c:pt idx="92">
                  <c:v>26.73</c:v>
                </c:pt>
                <c:pt idx="93">
                  <c:v>26.73</c:v>
                </c:pt>
                <c:pt idx="94">
                  <c:v>26.73</c:v>
                </c:pt>
                <c:pt idx="95">
                  <c:v>26.73</c:v>
                </c:pt>
                <c:pt idx="96">
                  <c:v>26.73</c:v>
                </c:pt>
                <c:pt idx="97">
                  <c:v>26.73</c:v>
                </c:pt>
                <c:pt idx="98">
                  <c:v>26.73</c:v>
                </c:pt>
                <c:pt idx="99">
                  <c:v>26.73</c:v>
                </c:pt>
                <c:pt idx="100">
                  <c:v>26.73</c:v>
                </c:pt>
                <c:pt idx="101">
                  <c:v>26.73</c:v>
                </c:pt>
              </c:numCache>
            </c:numRef>
          </c:yVal>
          <c:smooth val="0"/>
        </c:ser>
        <c:ser>
          <c:idx val="3"/>
          <c:order val="3"/>
          <c:tx>
            <c:v>Tank bottom temp</c:v>
          </c:tx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'Run 2 Data'!$G$2:$G$103</c:f>
              <c:numCache>
                <c:formatCode>General</c:formatCode>
                <c:ptCount val="10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</c:numCache>
            </c:numRef>
          </c:xVal>
          <c:yVal>
            <c:numRef>
              <c:f>'Run 2 Data'!$I$2:$I$103</c:f>
              <c:numCache>
                <c:formatCode>General</c:formatCode>
                <c:ptCount val="102"/>
                <c:pt idx="0">
                  <c:v>21.71</c:v>
                </c:pt>
                <c:pt idx="1">
                  <c:v>20.190000000000001</c:v>
                </c:pt>
                <c:pt idx="2">
                  <c:v>20.190000000000001</c:v>
                </c:pt>
                <c:pt idx="3">
                  <c:v>20.190000000000001</c:v>
                </c:pt>
                <c:pt idx="4">
                  <c:v>20.190000000000001</c:v>
                </c:pt>
                <c:pt idx="5">
                  <c:v>20.190000000000001</c:v>
                </c:pt>
                <c:pt idx="6">
                  <c:v>20.190000000000001</c:v>
                </c:pt>
                <c:pt idx="7">
                  <c:v>20.190000000000001</c:v>
                </c:pt>
                <c:pt idx="8">
                  <c:v>20.190000000000001</c:v>
                </c:pt>
                <c:pt idx="9">
                  <c:v>20.190000000000001</c:v>
                </c:pt>
                <c:pt idx="10">
                  <c:v>20.190000000000001</c:v>
                </c:pt>
                <c:pt idx="11">
                  <c:v>20.190000000000001</c:v>
                </c:pt>
                <c:pt idx="12">
                  <c:v>20.190000000000001</c:v>
                </c:pt>
                <c:pt idx="13">
                  <c:v>20.57</c:v>
                </c:pt>
                <c:pt idx="14">
                  <c:v>20.57</c:v>
                </c:pt>
                <c:pt idx="15">
                  <c:v>20.57</c:v>
                </c:pt>
                <c:pt idx="16">
                  <c:v>20.57</c:v>
                </c:pt>
                <c:pt idx="17">
                  <c:v>20.57</c:v>
                </c:pt>
                <c:pt idx="18">
                  <c:v>20.57</c:v>
                </c:pt>
                <c:pt idx="19">
                  <c:v>20.57</c:v>
                </c:pt>
                <c:pt idx="20">
                  <c:v>20.95</c:v>
                </c:pt>
                <c:pt idx="21">
                  <c:v>20.95</c:v>
                </c:pt>
                <c:pt idx="22">
                  <c:v>20.95</c:v>
                </c:pt>
                <c:pt idx="23">
                  <c:v>21.330000000000005</c:v>
                </c:pt>
                <c:pt idx="24">
                  <c:v>21.330000000000005</c:v>
                </c:pt>
                <c:pt idx="25">
                  <c:v>21.330000000000005</c:v>
                </c:pt>
                <c:pt idx="26">
                  <c:v>21.330000000000005</c:v>
                </c:pt>
                <c:pt idx="27">
                  <c:v>21.71</c:v>
                </c:pt>
                <c:pt idx="28">
                  <c:v>21.71</c:v>
                </c:pt>
                <c:pt idx="29">
                  <c:v>21.71</c:v>
                </c:pt>
                <c:pt idx="30">
                  <c:v>22.09</c:v>
                </c:pt>
                <c:pt idx="31">
                  <c:v>22.09</c:v>
                </c:pt>
                <c:pt idx="32">
                  <c:v>22.09</c:v>
                </c:pt>
                <c:pt idx="33">
                  <c:v>22.09</c:v>
                </c:pt>
                <c:pt idx="34">
                  <c:v>22.479999999999993</c:v>
                </c:pt>
                <c:pt idx="35">
                  <c:v>22.09</c:v>
                </c:pt>
                <c:pt idx="36">
                  <c:v>22.09</c:v>
                </c:pt>
                <c:pt idx="37">
                  <c:v>22.479999999999993</c:v>
                </c:pt>
                <c:pt idx="38">
                  <c:v>22.86</c:v>
                </c:pt>
                <c:pt idx="39">
                  <c:v>22.86</c:v>
                </c:pt>
                <c:pt idx="40">
                  <c:v>22.86</c:v>
                </c:pt>
                <c:pt idx="41">
                  <c:v>23.240000000000002</c:v>
                </c:pt>
                <c:pt idx="42">
                  <c:v>23.240000000000002</c:v>
                </c:pt>
                <c:pt idx="43">
                  <c:v>22.86</c:v>
                </c:pt>
                <c:pt idx="44">
                  <c:v>22.86</c:v>
                </c:pt>
                <c:pt idx="45">
                  <c:v>23.240000000000002</c:v>
                </c:pt>
                <c:pt idx="46">
                  <c:v>23.240000000000002</c:v>
                </c:pt>
                <c:pt idx="47">
                  <c:v>22.86</c:v>
                </c:pt>
                <c:pt idx="48">
                  <c:v>22.86</c:v>
                </c:pt>
                <c:pt idx="49">
                  <c:v>23.240000000000002</c:v>
                </c:pt>
                <c:pt idx="50">
                  <c:v>23.240000000000002</c:v>
                </c:pt>
                <c:pt idx="51">
                  <c:v>23.240000000000002</c:v>
                </c:pt>
                <c:pt idx="52">
                  <c:v>23.240000000000002</c:v>
                </c:pt>
                <c:pt idx="53">
                  <c:v>23.240000000000002</c:v>
                </c:pt>
                <c:pt idx="54">
                  <c:v>24.01</c:v>
                </c:pt>
                <c:pt idx="55">
                  <c:v>24.01</c:v>
                </c:pt>
                <c:pt idx="56">
                  <c:v>24.400000000000002</c:v>
                </c:pt>
                <c:pt idx="57">
                  <c:v>24.400000000000002</c:v>
                </c:pt>
                <c:pt idx="58">
                  <c:v>24.400000000000002</c:v>
                </c:pt>
                <c:pt idx="59">
                  <c:v>24.400000000000002</c:v>
                </c:pt>
                <c:pt idx="60">
                  <c:v>24.790000000000003</c:v>
                </c:pt>
                <c:pt idx="61">
                  <c:v>24.400000000000002</c:v>
                </c:pt>
                <c:pt idx="62">
                  <c:v>24.790000000000003</c:v>
                </c:pt>
                <c:pt idx="63">
                  <c:v>24.400000000000002</c:v>
                </c:pt>
                <c:pt idx="64">
                  <c:v>24.790000000000003</c:v>
                </c:pt>
                <c:pt idx="65">
                  <c:v>24.400000000000002</c:v>
                </c:pt>
                <c:pt idx="66">
                  <c:v>24.400000000000002</c:v>
                </c:pt>
                <c:pt idx="67">
                  <c:v>24.790000000000003</c:v>
                </c:pt>
                <c:pt idx="68">
                  <c:v>25.17</c:v>
                </c:pt>
                <c:pt idx="69">
                  <c:v>25.17</c:v>
                </c:pt>
                <c:pt idx="70">
                  <c:v>25.17</c:v>
                </c:pt>
                <c:pt idx="71">
                  <c:v>25.17</c:v>
                </c:pt>
                <c:pt idx="72">
                  <c:v>25.17</c:v>
                </c:pt>
                <c:pt idx="73">
                  <c:v>25.17</c:v>
                </c:pt>
                <c:pt idx="74">
                  <c:v>25.17</c:v>
                </c:pt>
                <c:pt idx="75">
                  <c:v>25.17</c:v>
                </c:pt>
                <c:pt idx="76">
                  <c:v>25.17</c:v>
                </c:pt>
                <c:pt idx="77">
                  <c:v>25.17</c:v>
                </c:pt>
                <c:pt idx="78">
                  <c:v>25.560000000000002</c:v>
                </c:pt>
                <c:pt idx="79">
                  <c:v>25.560000000000002</c:v>
                </c:pt>
                <c:pt idx="80">
                  <c:v>25.560000000000002</c:v>
                </c:pt>
                <c:pt idx="81">
                  <c:v>25.560000000000002</c:v>
                </c:pt>
                <c:pt idx="82">
                  <c:v>25.560000000000002</c:v>
                </c:pt>
                <c:pt idx="83">
                  <c:v>25.560000000000002</c:v>
                </c:pt>
                <c:pt idx="84">
                  <c:v>25.560000000000002</c:v>
                </c:pt>
                <c:pt idx="85">
                  <c:v>25.560000000000002</c:v>
                </c:pt>
                <c:pt idx="86">
                  <c:v>25.560000000000002</c:v>
                </c:pt>
                <c:pt idx="87">
                  <c:v>25.560000000000002</c:v>
                </c:pt>
                <c:pt idx="88">
                  <c:v>25.950000000000003</c:v>
                </c:pt>
                <c:pt idx="89">
                  <c:v>25.560000000000002</c:v>
                </c:pt>
                <c:pt idx="90">
                  <c:v>25.950000000000003</c:v>
                </c:pt>
                <c:pt idx="91">
                  <c:v>25.560000000000002</c:v>
                </c:pt>
                <c:pt idx="92">
                  <c:v>25.560000000000002</c:v>
                </c:pt>
                <c:pt idx="93">
                  <c:v>25.560000000000002</c:v>
                </c:pt>
                <c:pt idx="94">
                  <c:v>25.560000000000002</c:v>
                </c:pt>
                <c:pt idx="95">
                  <c:v>25.560000000000002</c:v>
                </c:pt>
                <c:pt idx="96">
                  <c:v>25.560000000000002</c:v>
                </c:pt>
                <c:pt idx="97">
                  <c:v>25.560000000000002</c:v>
                </c:pt>
                <c:pt idx="98">
                  <c:v>25.950000000000003</c:v>
                </c:pt>
                <c:pt idx="99">
                  <c:v>25.950000000000003</c:v>
                </c:pt>
                <c:pt idx="100">
                  <c:v>25.950000000000003</c:v>
                </c:pt>
                <c:pt idx="101">
                  <c:v>25.950000000000003</c:v>
                </c:pt>
              </c:numCache>
            </c:numRef>
          </c:yVal>
          <c:smooth val="0"/>
        </c:ser>
        <c:ser>
          <c:idx val="4"/>
          <c:order val="4"/>
          <c:tx>
            <c:v>Pipe inflow temp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4">
                  <a:lumMod val="75000"/>
                </a:schemeClr>
              </a:solidFill>
            </c:spPr>
          </c:marker>
          <c:xVal>
            <c:numRef>
              <c:f>'Run 2 Data'!$G$2:$G$103</c:f>
              <c:numCache>
                <c:formatCode>General</c:formatCode>
                <c:ptCount val="10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</c:numCache>
            </c:numRef>
          </c:xVal>
          <c:yVal>
            <c:numRef>
              <c:f>'Run 2 Data'!$J$2:$J$103</c:f>
              <c:numCache>
                <c:formatCode>General</c:formatCode>
                <c:ptCount val="102"/>
                <c:pt idx="0">
                  <c:v>21.71</c:v>
                </c:pt>
                <c:pt idx="1">
                  <c:v>20.57</c:v>
                </c:pt>
                <c:pt idx="2">
                  <c:v>20.57</c:v>
                </c:pt>
                <c:pt idx="3">
                  <c:v>20.57</c:v>
                </c:pt>
                <c:pt idx="4">
                  <c:v>20.57</c:v>
                </c:pt>
                <c:pt idx="5">
                  <c:v>20.190000000000001</c:v>
                </c:pt>
                <c:pt idx="6">
                  <c:v>20.57</c:v>
                </c:pt>
                <c:pt idx="7">
                  <c:v>20.190000000000001</c:v>
                </c:pt>
                <c:pt idx="8">
                  <c:v>20.57</c:v>
                </c:pt>
                <c:pt idx="9">
                  <c:v>20.57</c:v>
                </c:pt>
                <c:pt idx="10">
                  <c:v>20.57</c:v>
                </c:pt>
                <c:pt idx="11">
                  <c:v>20.57</c:v>
                </c:pt>
                <c:pt idx="12">
                  <c:v>20.57</c:v>
                </c:pt>
                <c:pt idx="13">
                  <c:v>20.57</c:v>
                </c:pt>
                <c:pt idx="14">
                  <c:v>20.57</c:v>
                </c:pt>
                <c:pt idx="15">
                  <c:v>20.57</c:v>
                </c:pt>
                <c:pt idx="16">
                  <c:v>20.57</c:v>
                </c:pt>
                <c:pt idx="17">
                  <c:v>20.57</c:v>
                </c:pt>
                <c:pt idx="18">
                  <c:v>20.57</c:v>
                </c:pt>
                <c:pt idx="19">
                  <c:v>20.57</c:v>
                </c:pt>
                <c:pt idx="20">
                  <c:v>20.95</c:v>
                </c:pt>
                <c:pt idx="21">
                  <c:v>21.71</c:v>
                </c:pt>
                <c:pt idx="22">
                  <c:v>20.95</c:v>
                </c:pt>
                <c:pt idx="23">
                  <c:v>20.95</c:v>
                </c:pt>
                <c:pt idx="24">
                  <c:v>20.95</c:v>
                </c:pt>
                <c:pt idx="25">
                  <c:v>20.95</c:v>
                </c:pt>
                <c:pt idx="26">
                  <c:v>21.330000000000005</c:v>
                </c:pt>
                <c:pt idx="27">
                  <c:v>20.95</c:v>
                </c:pt>
                <c:pt idx="28">
                  <c:v>20.95</c:v>
                </c:pt>
                <c:pt idx="29">
                  <c:v>20.95</c:v>
                </c:pt>
                <c:pt idx="30">
                  <c:v>22.479999999999993</c:v>
                </c:pt>
                <c:pt idx="31">
                  <c:v>21.330000000000005</c:v>
                </c:pt>
                <c:pt idx="32">
                  <c:v>20.190000000000001</c:v>
                </c:pt>
                <c:pt idx="33">
                  <c:v>20.190000000000001</c:v>
                </c:pt>
                <c:pt idx="34">
                  <c:v>19.810000000000009</c:v>
                </c:pt>
                <c:pt idx="35">
                  <c:v>19.810000000000009</c:v>
                </c:pt>
                <c:pt idx="36">
                  <c:v>19.420000000000002</c:v>
                </c:pt>
                <c:pt idx="37">
                  <c:v>19.420000000000002</c:v>
                </c:pt>
                <c:pt idx="38">
                  <c:v>19.420000000000002</c:v>
                </c:pt>
                <c:pt idx="39">
                  <c:v>19.420000000000002</c:v>
                </c:pt>
                <c:pt idx="40">
                  <c:v>19.420000000000002</c:v>
                </c:pt>
                <c:pt idx="41">
                  <c:v>19.810000000000009</c:v>
                </c:pt>
                <c:pt idx="42">
                  <c:v>19.810000000000009</c:v>
                </c:pt>
                <c:pt idx="43">
                  <c:v>19.810000000000009</c:v>
                </c:pt>
                <c:pt idx="44">
                  <c:v>19.810000000000009</c:v>
                </c:pt>
                <c:pt idx="45">
                  <c:v>20.190000000000001</c:v>
                </c:pt>
                <c:pt idx="46">
                  <c:v>20.190000000000001</c:v>
                </c:pt>
                <c:pt idx="47">
                  <c:v>20.190000000000001</c:v>
                </c:pt>
                <c:pt idx="48">
                  <c:v>20.190000000000001</c:v>
                </c:pt>
                <c:pt idx="49">
                  <c:v>20.190000000000001</c:v>
                </c:pt>
                <c:pt idx="50">
                  <c:v>20.190000000000001</c:v>
                </c:pt>
                <c:pt idx="51">
                  <c:v>20.57</c:v>
                </c:pt>
                <c:pt idx="52">
                  <c:v>20.57</c:v>
                </c:pt>
                <c:pt idx="53">
                  <c:v>20.57</c:v>
                </c:pt>
                <c:pt idx="54">
                  <c:v>20.57</c:v>
                </c:pt>
                <c:pt idx="55">
                  <c:v>20.57</c:v>
                </c:pt>
                <c:pt idx="56">
                  <c:v>20.95</c:v>
                </c:pt>
                <c:pt idx="57">
                  <c:v>20.95</c:v>
                </c:pt>
                <c:pt idx="58">
                  <c:v>19.810000000000009</c:v>
                </c:pt>
                <c:pt idx="59">
                  <c:v>19.810000000000009</c:v>
                </c:pt>
                <c:pt idx="60">
                  <c:v>19.810000000000009</c:v>
                </c:pt>
                <c:pt idx="61">
                  <c:v>19.810000000000009</c:v>
                </c:pt>
                <c:pt idx="62">
                  <c:v>19.810000000000009</c:v>
                </c:pt>
                <c:pt idx="63">
                  <c:v>20.190000000000001</c:v>
                </c:pt>
                <c:pt idx="64">
                  <c:v>20.190000000000001</c:v>
                </c:pt>
                <c:pt idx="65">
                  <c:v>20.190000000000001</c:v>
                </c:pt>
                <c:pt idx="66">
                  <c:v>20.190000000000001</c:v>
                </c:pt>
                <c:pt idx="67">
                  <c:v>20.190000000000001</c:v>
                </c:pt>
                <c:pt idx="68">
                  <c:v>20.57</c:v>
                </c:pt>
                <c:pt idx="69">
                  <c:v>20.57</c:v>
                </c:pt>
                <c:pt idx="70">
                  <c:v>20.57</c:v>
                </c:pt>
                <c:pt idx="71">
                  <c:v>20.57</c:v>
                </c:pt>
                <c:pt idx="72">
                  <c:v>20.57</c:v>
                </c:pt>
                <c:pt idx="73">
                  <c:v>20.57</c:v>
                </c:pt>
                <c:pt idx="74">
                  <c:v>20.57</c:v>
                </c:pt>
                <c:pt idx="75">
                  <c:v>20.57</c:v>
                </c:pt>
                <c:pt idx="76">
                  <c:v>20.95</c:v>
                </c:pt>
                <c:pt idx="77">
                  <c:v>20.57</c:v>
                </c:pt>
                <c:pt idx="78">
                  <c:v>20.95</c:v>
                </c:pt>
                <c:pt idx="79">
                  <c:v>20.95</c:v>
                </c:pt>
                <c:pt idx="80">
                  <c:v>20.95</c:v>
                </c:pt>
                <c:pt idx="81">
                  <c:v>20.95</c:v>
                </c:pt>
                <c:pt idx="82">
                  <c:v>21.330000000000005</c:v>
                </c:pt>
                <c:pt idx="83">
                  <c:v>21.330000000000005</c:v>
                </c:pt>
                <c:pt idx="84">
                  <c:v>21.330000000000005</c:v>
                </c:pt>
                <c:pt idx="85">
                  <c:v>21.330000000000005</c:v>
                </c:pt>
                <c:pt idx="86">
                  <c:v>21.330000000000005</c:v>
                </c:pt>
                <c:pt idx="87">
                  <c:v>21.330000000000005</c:v>
                </c:pt>
                <c:pt idx="88">
                  <c:v>21.330000000000005</c:v>
                </c:pt>
                <c:pt idx="89">
                  <c:v>21.71</c:v>
                </c:pt>
                <c:pt idx="90">
                  <c:v>21.71</c:v>
                </c:pt>
                <c:pt idx="91">
                  <c:v>21.71</c:v>
                </c:pt>
                <c:pt idx="92">
                  <c:v>21.330000000000005</c:v>
                </c:pt>
                <c:pt idx="93">
                  <c:v>21.330000000000005</c:v>
                </c:pt>
                <c:pt idx="94">
                  <c:v>21.71</c:v>
                </c:pt>
                <c:pt idx="95">
                  <c:v>21.71</c:v>
                </c:pt>
                <c:pt idx="96">
                  <c:v>21.330000000000005</c:v>
                </c:pt>
                <c:pt idx="97">
                  <c:v>21.330000000000005</c:v>
                </c:pt>
                <c:pt idx="98">
                  <c:v>21.330000000000005</c:v>
                </c:pt>
                <c:pt idx="99">
                  <c:v>21.330000000000005</c:v>
                </c:pt>
                <c:pt idx="100">
                  <c:v>21.330000000000005</c:v>
                </c:pt>
                <c:pt idx="101">
                  <c:v>21.330000000000005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264576"/>
        <c:axId val="2810624"/>
      </c:scatterChart>
      <c:valAx>
        <c:axId val="122264576"/>
        <c:scaling>
          <c:orientation val="minMax"/>
          <c:max val="55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50" dirty="0"/>
                  <a:t>Time</a:t>
                </a:r>
                <a:r>
                  <a:rPr lang="en-US" sz="1050" baseline="0" dirty="0"/>
                  <a:t> 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10624"/>
        <c:crosses val="autoZero"/>
        <c:crossBetween val="midCat"/>
        <c:minorUnit val="50"/>
      </c:valAx>
      <c:valAx>
        <c:axId val="2810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 dirty="0"/>
                  <a:t>Temperature (</a:t>
                </a:r>
                <a:r>
                  <a:rPr lang="en-US" sz="1050" baseline="30000" dirty="0" err="1"/>
                  <a:t>o</a:t>
                </a:r>
                <a:r>
                  <a:rPr lang="en-US" sz="1050" dirty="0" err="1"/>
                  <a:t>C</a:t>
                </a:r>
                <a:r>
                  <a:rPr lang="en-US" sz="1050" dirty="0"/>
                  <a:t>)</a:t>
                </a:r>
              </a:p>
            </c:rich>
          </c:tx>
          <c:layout>
            <c:manualLayout>
              <c:xMode val="edge"/>
              <c:yMode val="edge"/>
              <c:x val="1.0925634295713046E-2"/>
              <c:y val="0.367589222612422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22645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469089909276063"/>
          <c:y val="0.40878606167175841"/>
          <c:w val="0.15384439726637889"/>
          <c:h val="0.1380387445514683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CA069F-6231-4944-AADF-5A7E73A6B7F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84E2229-2D70-4E6E-89B0-C6C4C782D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69F-6231-4944-AADF-5A7E73A6B7F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229-2D70-4E6E-89B0-C6C4C782D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69F-6231-4944-AADF-5A7E73A6B7F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229-2D70-4E6E-89B0-C6C4C782D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69F-6231-4944-AADF-5A7E73A6B7F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229-2D70-4E6E-89B0-C6C4C782D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69F-6231-4944-AADF-5A7E73A6B7F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229-2D70-4E6E-89B0-C6C4C782D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69F-6231-4944-AADF-5A7E73A6B7F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229-2D70-4E6E-89B0-C6C4C782D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CA069F-6231-4944-AADF-5A7E73A6B7F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4E2229-2D70-4E6E-89B0-C6C4C782D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CA069F-6231-4944-AADF-5A7E73A6B7F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84E2229-2D70-4E6E-89B0-C6C4C782D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69F-6231-4944-AADF-5A7E73A6B7F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229-2D70-4E6E-89B0-C6C4C782D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69F-6231-4944-AADF-5A7E73A6B7F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229-2D70-4E6E-89B0-C6C4C782D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069F-6231-4944-AADF-5A7E73A6B7F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2229-2D70-4E6E-89B0-C6C4C782D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CA069F-6231-4944-AADF-5A7E73A6B7F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84E2229-2D70-4E6E-89B0-C6C4C782D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jpe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 Exchanger Design for the Partition Aquaculture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Lindsey Smith</a:t>
            </a:r>
          </a:p>
          <a:p>
            <a:r>
              <a:rPr lang="en-US" dirty="0" smtClean="0"/>
              <a:t>Allison </a:t>
            </a:r>
            <a:r>
              <a:rPr lang="en-US" dirty="0" err="1" smtClean="0"/>
              <a:t>DeNunzio</a:t>
            </a:r>
            <a:endParaRPr lang="en-US" dirty="0" smtClean="0"/>
          </a:p>
          <a:p>
            <a:r>
              <a:rPr lang="en-US" dirty="0" smtClean="0"/>
              <a:t>Amanda </a:t>
            </a:r>
            <a:r>
              <a:rPr lang="en-US" dirty="0" err="1" smtClean="0"/>
              <a:t>Chura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out</a:t>
            </a:r>
            <a:endParaRPr lang="en-US" baseline="-25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h</a:t>
            </a:r>
            <a:r>
              <a:rPr lang="en-US" baseline="-25000" dirty="0" err="1" smtClean="0"/>
              <a:t>out</a:t>
            </a:r>
            <a:r>
              <a:rPr lang="en-US" dirty="0" smtClean="0"/>
              <a:t> is the convection coefficient of the fluid flowing over the pipe</a:t>
            </a:r>
          </a:p>
          <a:p>
            <a:r>
              <a:rPr lang="en-US" dirty="0" smtClean="0"/>
              <a:t>The average temperature needed to take into account the average pipe temperature</a:t>
            </a:r>
          </a:p>
          <a:p>
            <a:r>
              <a:rPr lang="en-US" dirty="0" smtClean="0"/>
              <a:t>As the flow rate of the water in the tub increases, the Reynolds number also increases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Nusselt</a:t>
            </a:r>
            <a:r>
              <a:rPr lang="en-US" dirty="0" smtClean="0"/>
              <a:t> number is calculated using the equation for circular cylinder cross flow</a:t>
            </a:r>
          </a:p>
          <a:p>
            <a:r>
              <a:rPr lang="en-US" dirty="0" err="1"/>
              <a:t>h</a:t>
            </a:r>
            <a:r>
              <a:rPr lang="en-US" baseline="-25000" dirty="0" err="1" smtClean="0"/>
              <a:t>out</a:t>
            </a:r>
            <a:r>
              <a:rPr lang="en-US" dirty="0" smtClean="0"/>
              <a:t> can be calculated using:</a:t>
            </a:r>
          </a:p>
          <a:p>
            <a:pPr lvl="1"/>
            <a:r>
              <a:rPr lang="en-US" dirty="0" err="1" smtClean="0"/>
              <a:t>h</a:t>
            </a:r>
            <a:r>
              <a:rPr lang="en-US" baseline="-25000" dirty="0" err="1" smtClean="0"/>
              <a:t>out</a:t>
            </a:r>
            <a:r>
              <a:rPr lang="en-US" dirty="0" smtClean="0"/>
              <a:t>=(Nu*k)/D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8695"/>
            <a:ext cx="4482774" cy="49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in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/>
              <a:t>in</a:t>
            </a:r>
            <a:r>
              <a:rPr lang="en-US" dirty="0" smtClean="0"/>
              <a:t> </a:t>
            </a:r>
            <a:r>
              <a:rPr lang="en-US" dirty="0"/>
              <a:t>is the convection coefficient of the fluid flowing </a:t>
            </a:r>
            <a:r>
              <a:rPr lang="en-US" dirty="0" smtClean="0"/>
              <a:t>inside the pipe</a:t>
            </a:r>
          </a:p>
          <a:p>
            <a:r>
              <a:rPr lang="en-US" dirty="0" smtClean="0"/>
              <a:t>The average temperature used to determine fluid properties is only based on the inflow and outflow temperatures</a:t>
            </a:r>
            <a:endParaRPr lang="en-US" dirty="0"/>
          </a:p>
          <a:p>
            <a:r>
              <a:rPr lang="en-US" dirty="0" smtClean="0"/>
              <a:t>The higher the volumetric flow rate, the higher the Reynolds number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Nusselt</a:t>
            </a:r>
            <a:r>
              <a:rPr lang="en-US" dirty="0" smtClean="0"/>
              <a:t> number is 3.66 for all laminar flow within a pipe</a:t>
            </a:r>
          </a:p>
          <a:p>
            <a:r>
              <a:rPr lang="en-US" dirty="0" smtClean="0"/>
              <a:t>Again,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in</a:t>
            </a:r>
            <a:r>
              <a:rPr lang="en-US" dirty="0" smtClean="0"/>
              <a:t> </a:t>
            </a:r>
            <a:r>
              <a:rPr lang="en-US" dirty="0"/>
              <a:t>can be calculated using:</a:t>
            </a:r>
          </a:p>
          <a:p>
            <a:pPr lvl="1"/>
            <a:r>
              <a:rPr lang="en-US" dirty="0" err="1" smtClean="0"/>
              <a:t>h</a:t>
            </a:r>
            <a:r>
              <a:rPr lang="en-US" baseline="-25000" dirty="0" err="1" smtClean="0"/>
              <a:t>in</a:t>
            </a:r>
            <a:r>
              <a:rPr lang="en-US" dirty="0" smtClean="0"/>
              <a:t>=(</a:t>
            </a:r>
            <a:r>
              <a:rPr lang="en-US" dirty="0"/>
              <a:t>Nu*k)/D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80822"/>
            <a:ext cx="40576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Calculating </a:t>
            </a:r>
            <a:r>
              <a:rPr lang="en-US" dirty="0" err="1"/>
              <a:t>q</a:t>
            </a:r>
            <a:r>
              <a:rPr lang="en-US" baseline="-25000" dirty="0" err="1"/>
              <a:t>conv</a:t>
            </a:r>
            <a:r>
              <a:rPr lang="en-US" baseline="-25000" dirty="0"/>
              <a:t>, pipe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" y="1447800"/>
            <a:ext cx="585365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12293"/>
            <a:ext cx="5696262" cy="16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16905"/>
            <a:ext cx="5010463" cy="181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5941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392936"/>
          </a:xfrm>
        </p:spPr>
        <p:txBody>
          <a:bodyPr/>
          <a:lstStyle/>
          <a:p>
            <a:r>
              <a:rPr lang="en-US" dirty="0" smtClean="0"/>
              <a:t>Used average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rad</a:t>
            </a:r>
            <a:r>
              <a:rPr lang="en-US" dirty="0" smtClean="0"/>
              <a:t> because  G values changed throughout the day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478773" cy="223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6169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Energy Balance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65" y="5334000"/>
            <a:ext cx="8229600" cy="13167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energy,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rad</a:t>
            </a:r>
            <a:r>
              <a:rPr lang="en-US" dirty="0" smtClean="0"/>
              <a:t>, and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conv,air</a:t>
            </a:r>
            <a:r>
              <a:rPr lang="en-US" dirty="0" smtClean="0"/>
              <a:t> summed to find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conv,pipe</a:t>
            </a:r>
            <a:r>
              <a:rPr lang="en-US" dirty="0" smtClean="0"/>
              <a:t> necessary for design</a:t>
            </a:r>
          </a:p>
          <a:p>
            <a:r>
              <a:rPr lang="en-US" dirty="0" smtClean="0"/>
              <a:t>Total= </a:t>
            </a:r>
            <a:r>
              <a:rPr lang="en-US" dirty="0" err="1" smtClean="0"/>
              <a:t>mC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dT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943600" cy="393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Energy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/>
              <a:t>q</a:t>
            </a:r>
            <a:r>
              <a:rPr lang="en-US" baseline="-25000" dirty="0" err="1" smtClean="0"/>
              <a:t>in</a:t>
            </a:r>
            <a:r>
              <a:rPr lang="en-US" dirty="0" err="1" smtClean="0"/>
              <a:t>-q</a:t>
            </a:r>
            <a:r>
              <a:rPr lang="en-US" baseline="-25000" dirty="0" err="1" smtClean="0"/>
              <a:t>out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l-GR" dirty="0" smtClean="0"/>
              <a:t>ρ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dT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 smtClean="0"/>
          </a:p>
          <a:p>
            <a:r>
              <a:rPr lang="en-US" dirty="0" err="1"/>
              <a:t>q</a:t>
            </a:r>
            <a:r>
              <a:rPr lang="en-US" baseline="-25000" dirty="0" err="1" smtClean="0"/>
              <a:t>in</a:t>
            </a:r>
            <a:r>
              <a:rPr lang="en-US" dirty="0" smtClean="0"/>
              <a:t>=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rad</a:t>
            </a:r>
            <a:endParaRPr lang="en-US" baseline="-25000" dirty="0" smtClean="0"/>
          </a:p>
          <a:p>
            <a:r>
              <a:rPr lang="en-US" dirty="0" err="1"/>
              <a:t>q</a:t>
            </a:r>
            <a:r>
              <a:rPr lang="en-US" baseline="-25000" dirty="0" err="1" smtClean="0"/>
              <a:t>out</a:t>
            </a:r>
            <a:r>
              <a:rPr lang="en-US" dirty="0" smtClean="0"/>
              <a:t>=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conv,air</a:t>
            </a:r>
            <a:r>
              <a:rPr lang="en-US" dirty="0" smtClean="0"/>
              <a:t> 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conv,pipe</a:t>
            </a:r>
            <a:endParaRPr lang="en-US" baseline="-25000" dirty="0" smtClean="0"/>
          </a:p>
          <a:p>
            <a:r>
              <a:rPr lang="en-US" dirty="0" err="1"/>
              <a:t>q</a:t>
            </a:r>
            <a:r>
              <a:rPr lang="en-US" baseline="-25000" dirty="0" err="1" smtClean="0"/>
              <a:t>rad</a:t>
            </a:r>
            <a:r>
              <a:rPr lang="en-US" dirty="0" smtClean="0"/>
              <a:t>= </a:t>
            </a:r>
            <a:r>
              <a:rPr lang="el-GR" dirty="0" smtClean="0"/>
              <a:t>α</a:t>
            </a:r>
            <a:r>
              <a:rPr lang="en-US" baseline="-25000" dirty="0" err="1" smtClean="0"/>
              <a:t>s</a:t>
            </a:r>
            <a:r>
              <a:rPr lang="en-US" dirty="0" err="1" smtClean="0"/>
              <a:t>G</a:t>
            </a:r>
            <a:r>
              <a:rPr lang="en-US" dirty="0" smtClean="0"/>
              <a:t>+</a:t>
            </a:r>
            <a:r>
              <a:rPr lang="el-GR" dirty="0" smtClean="0"/>
              <a:t>σε</a:t>
            </a:r>
            <a:r>
              <a:rPr lang="en-US" dirty="0" smtClean="0"/>
              <a:t>(T</a:t>
            </a:r>
            <a:r>
              <a:rPr lang="en-US" baseline="-25000" dirty="0" smtClean="0"/>
              <a:t>sky</a:t>
            </a:r>
            <a:r>
              <a:rPr lang="en-US" baseline="30000" dirty="0" smtClean="0"/>
              <a:t>4</a:t>
            </a:r>
            <a:r>
              <a:rPr lang="en-US" dirty="0" smtClean="0"/>
              <a:t>-T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Where G changes throughout the day</a:t>
            </a:r>
          </a:p>
          <a:p>
            <a:pPr lvl="1"/>
            <a:r>
              <a:rPr lang="el-GR" dirty="0" smtClean="0"/>
              <a:t>ε</a:t>
            </a:r>
            <a:r>
              <a:rPr lang="en-US" dirty="0" smtClean="0"/>
              <a:t> and </a:t>
            </a:r>
            <a:r>
              <a:rPr lang="el-GR" dirty="0"/>
              <a:t>α</a:t>
            </a:r>
            <a:r>
              <a:rPr lang="en-US" baseline="-25000" dirty="0" smtClean="0"/>
              <a:t>s </a:t>
            </a:r>
            <a:r>
              <a:rPr lang="en-US" dirty="0" smtClean="0"/>
              <a:t>from outside source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 is surface of the water (25°C)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conv,air</a:t>
            </a:r>
            <a:r>
              <a:rPr lang="en-US" dirty="0" smtClean="0"/>
              <a:t>= </a:t>
            </a:r>
            <a:r>
              <a:rPr lang="en-US" dirty="0" err="1" smtClean="0"/>
              <a:t>hA</a:t>
            </a:r>
            <a:r>
              <a:rPr lang="en-US" dirty="0" smtClean="0"/>
              <a:t>(T</a:t>
            </a:r>
            <a:r>
              <a:rPr lang="en-US" baseline="-25000" dirty="0" smtClean="0"/>
              <a:t>w</a:t>
            </a:r>
            <a:r>
              <a:rPr lang="en-US" dirty="0" smtClean="0"/>
              <a:t>-</a:t>
            </a:r>
            <a:r>
              <a:rPr lang="en-US" dirty="0" err="1" smtClean="0"/>
              <a:t>T</a:t>
            </a:r>
            <a:r>
              <a:rPr lang="en-US" baseline="-25000" dirty="0" err="1" smtClean="0"/>
              <a:t>air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conv,pipe</a:t>
            </a:r>
            <a:r>
              <a:rPr lang="en-US" dirty="0" smtClean="0"/>
              <a:t>= AU</a:t>
            </a:r>
            <a:r>
              <a:rPr lang="el-GR" dirty="0" smtClean="0"/>
              <a:t>Δ</a:t>
            </a:r>
            <a:r>
              <a:rPr lang="en-US" dirty="0" err="1" smtClean="0"/>
              <a:t>T</a:t>
            </a:r>
            <a:r>
              <a:rPr lang="en-US" baseline="-25000" dirty="0" err="1" smtClean="0"/>
              <a:t>lm</a:t>
            </a:r>
            <a:endParaRPr lang="en-US" baseline="-25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5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HOBO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983233"/>
              </p:ext>
            </p:extLst>
          </p:nvPr>
        </p:nvGraphicFramePr>
        <p:xfrm>
          <a:off x="457200" y="1676400"/>
          <a:ext cx="8229600" cy="489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Parameters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7951868"/>
              </p:ext>
            </p:extLst>
          </p:nvPr>
        </p:nvGraphicFramePr>
        <p:xfrm>
          <a:off x="457200" y="2249488"/>
          <a:ext cx="4038600" cy="3694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7049"/>
                <a:gridCol w="1382583"/>
                <a:gridCol w="1418968"/>
              </a:tblGrid>
              <a:tr h="478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Diameter (in)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Inlet Temp (°C)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Pipe Length (</a:t>
                      </a:r>
                      <a:r>
                        <a:rPr lang="en-US" sz="1100" u="none" strike="noStrike" dirty="0" err="1">
                          <a:effectLst/>
                        </a:rPr>
                        <a:t>ft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</a:tr>
              <a:tr h="264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445.8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</a:tr>
              <a:tr h="264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</a:tr>
              <a:tr h="264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278.7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</a:tr>
              <a:tr h="277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244.8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</a:tr>
              <a:tr h="264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554.8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</a:tr>
              <a:tr h="264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435.7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</a:tr>
              <a:tr h="264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346.2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</a:tr>
              <a:tr h="277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</a:tr>
              <a:tr h="264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776.7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</a:tr>
              <a:tr h="264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609.5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</a:tr>
              <a:tr h="264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</a:tr>
              <a:tr h="277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424.7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17" marR="10517" marT="9525" marB="0" anchor="b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Necessary pipe length can vary due to inlet temperature and diameter changes</a:t>
            </a:r>
          </a:p>
          <a:p>
            <a:r>
              <a:rPr lang="en-US" dirty="0"/>
              <a:t>P</a:t>
            </a:r>
            <a:r>
              <a:rPr lang="en-US" dirty="0" smtClean="0"/>
              <a:t>ipe lengths are unrealistic for 5’x5’ tub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066800"/>
          </a:xfrm>
        </p:spPr>
        <p:txBody>
          <a:bodyPr/>
          <a:lstStyle/>
          <a:p>
            <a:r>
              <a:rPr lang="en-US" dirty="0" smtClean="0"/>
              <a:t>Stella Map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249424"/>
            <a:ext cx="24384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Pipe convection only parameter removing heat</a:t>
            </a:r>
          </a:p>
          <a:p>
            <a:r>
              <a:rPr lang="en-US" dirty="0" smtClean="0"/>
              <a:t>Radiation and air convection add heat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5834062" cy="585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5944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Stella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9274968"/>
              </p:ext>
            </p:extLst>
          </p:nvPr>
        </p:nvGraphicFramePr>
        <p:xfrm>
          <a:off x="6400800" y="533400"/>
          <a:ext cx="2524343" cy="6059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773"/>
                <a:gridCol w="1658570"/>
              </a:tblGrid>
              <a:tr h="308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Time (Hours)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 Thermal Energy (W)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-689.72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347.54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695.09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1,042.63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1,390.18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1,737.72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2,085.27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2,432.81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2,780.36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3,127.90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3,475.45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3,822.99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4,170.54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4,518.08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4,865.62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5,213.17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5,560.71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5,908.26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6,255.80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6,603.35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6,950.89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7,298.44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7,645.98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7,993.53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8,341.07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8,688.62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9,036.16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9,383.70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9,731.25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10,078.79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10,426.34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  <a:tr h="163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Final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10,773.88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6656" marB="0" anchor="b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" t="25544" r="59053" b="34847"/>
          <a:stretch/>
        </p:blipFill>
        <p:spPr bwMode="auto">
          <a:xfrm>
            <a:off x="228600" y="2286000"/>
            <a:ext cx="5967250" cy="331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639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heat transfer equations to design a heat exchanger to cool the PAS</a:t>
            </a:r>
          </a:p>
          <a:p>
            <a:r>
              <a:rPr lang="en-US" dirty="0" smtClean="0"/>
              <a:t>Implement and test design on a smaller scale</a:t>
            </a:r>
          </a:p>
          <a:p>
            <a:r>
              <a:rPr lang="en-US" dirty="0" smtClean="0"/>
              <a:t>Make conclusions from data collected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Necessary pipe dimensions unrealistic for our setup</a:t>
            </a:r>
          </a:p>
          <a:p>
            <a:r>
              <a:rPr lang="en-US" dirty="0" smtClean="0"/>
              <a:t>If implemented in summertime, HOBO data could be more conclusive</a:t>
            </a:r>
          </a:p>
          <a:p>
            <a:pPr lvl="1"/>
            <a:r>
              <a:rPr lang="en-US" dirty="0" smtClean="0"/>
              <a:t>Higher air and water temperatures</a:t>
            </a:r>
          </a:p>
          <a:p>
            <a:pPr lvl="1"/>
            <a:r>
              <a:rPr lang="en-US" dirty="0" smtClean="0"/>
              <a:t>Water temperature more constant over the day</a:t>
            </a:r>
          </a:p>
          <a:p>
            <a:r>
              <a:rPr lang="en-US" dirty="0" smtClean="0"/>
              <a:t>Water difficult to cool due to high specific heat</a:t>
            </a:r>
          </a:p>
          <a:p>
            <a:pPr lvl="1"/>
            <a:r>
              <a:rPr lang="en-US" dirty="0" smtClean="0"/>
              <a:t>Could use pipe with higher thermal conductivity (copper, aluminum)</a:t>
            </a:r>
          </a:p>
          <a:p>
            <a:r>
              <a:rPr lang="en-US" dirty="0" smtClean="0"/>
              <a:t>Alternative designs:</a:t>
            </a:r>
          </a:p>
          <a:p>
            <a:pPr lvl="1"/>
            <a:r>
              <a:rPr lang="en-US" dirty="0" smtClean="0"/>
              <a:t>Larger diameter pipe</a:t>
            </a:r>
          </a:p>
          <a:p>
            <a:pPr lvl="1"/>
            <a:r>
              <a:rPr lang="en-US" dirty="0" smtClean="0"/>
              <a:t>Colder fluid through pipe (</a:t>
            </a:r>
            <a:r>
              <a:rPr lang="en-US" dirty="0" err="1" smtClean="0"/>
              <a:t>frion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Pipe inside a pipe (double-pipe heat exchanger)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 Fun!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0"/>
          <a:stretch/>
        </p:blipFill>
        <p:spPr>
          <a:xfrm rot="5400000">
            <a:off x="-743952" y="3896226"/>
            <a:ext cx="3733800" cy="1941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44" y="1219200"/>
            <a:ext cx="3448050" cy="2586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63" y="3962400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19400"/>
            <a:ext cx="2914650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3048000" cy="2286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482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"</a:t>
            </a:r>
            <a:r>
              <a:rPr lang="en-US" dirty="0"/>
              <a:t>Absorptivity and Emissivity of a Solar Selective Surface."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15 Apr. </a:t>
            </a:r>
            <a:r>
              <a:rPr lang="en-US" dirty="0" smtClean="0"/>
              <a:t>2013</a:t>
            </a:r>
            <a:r>
              <a:rPr lang="en-US" dirty="0"/>
              <a:t>. &lt;http://www.cambridge.org/us/engineering/author/nellisandklein/downloads/examples/EXAMPLE_10.4-1.pdf</a:t>
            </a:r>
            <a:r>
              <a:rPr lang="en-US" dirty="0" smtClean="0"/>
              <a:t>&gt;.</a:t>
            </a:r>
          </a:p>
          <a:p>
            <a:r>
              <a:rPr lang="en-US" dirty="0"/>
              <a:t>Dellinger, Dan. "Wind- Average Wind Speed- (MPH)." </a:t>
            </a:r>
            <a:r>
              <a:rPr lang="en-US" i="1" dirty="0"/>
              <a:t>Wind- Average Wind Speed- (MPH)</a:t>
            </a:r>
            <a:r>
              <a:rPr lang="en-US" dirty="0"/>
              <a:t>. National Climatic Data Center- NOAA, 20 Aug. 2008. Web. 23 Apr. 2013. &lt;http://www.ncdc.noaa.gov/oa/climate/online/ccd/avgwind.html</a:t>
            </a:r>
            <a:r>
              <a:rPr lang="en-US" dirty="0" smtClean="0"/>
              <a:t>&gt;.</a:t>
            </a:r>
          </a:p>
          <a:p>
            <a:r>
              <a:rPr lang="en-US" dirty="0" err="1" smtClean="0"/>
              <a:t>Drapcho</a:t>
            </a:r>
            <a:r>
              <a:rPr lang="en-US" dirty="0"/>
              <a:t>, </a:t>
            </a:r>
            <a:r>
              <a:rPr lang="en-US" dirty="0" err="1" smtClean="0"/>
              <a:t>Caye</a:t>
            </a:r>
            <a:r>
              <a:rPr lang="en-US" dirty="0" smtClean="0"/>
              <a:t> M. “BE 412- Heat and Mass Transport </a:t>
            </a:r>
            <a:r>
              <a:rPr lang="en-US" dirty="0" err="1" smtClean="0"/>
              <a:t>Lecure</a:t>
            </a:r>
            <a:r>
              <a:rPr lang="en-US" dirty="0" smtClean="0"/>
              <a:t> Notes.” </a:t>
            </a:r>
            <a:r>
              <a:rPr lang="en-US" dirty="0"/>
              <a:t>Clemson, SC </a:t>
            </a:r>
            <a:r>
              <a:rPr lang="en-US" dirty="0" smtClean="0"/>
              <a:t>2013.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66800"/>
          </a:xfrm>
        </p:spPr>
        <p:txBody>
          <a:bodyPr/>
          <a:lstStyle/>
          <a:p>
            <a:r>
              <a:rPr lang="en-US" dirty="0" smtClean="0"/>
              <a:t>Appendix- Hand Calculations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94142"/>
            <a:ext cx="4191000" cy="5763858"/>
          </a:xfrm>
        </p:spPr>
      </p:pic>
    </p:spTree>
    <p:extLst>
      <p:ext uri="{BB962C8B-B14F-4D97-AF65-F5344CB8AC3E}">
        <p14:creationId xmlns:p14="http://schemas.microsoft.com/office/powerpoint/2010/main" val="35645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"/>
            <a:ext cx="4648200" cy="63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80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228600"/>
            <a:ext cx="4703085" cy="64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63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67" y="228600"/>
            <a:ext cx="465413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7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10" y="228600"/>
            <a:ext cx="4703085" cy="64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38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51" y="152400"/>
            <a:ext cx="4779285" cy="65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21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08" y="152400"/>
            <a:ext cx="476494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Algae need to be maintained at an optimal temperature for growth (25°C)</a:t>
            </a:r>
          </a:p>
          <a:p>
            <a:r>
              <a:rPr lang="en-US" dirty="0" smtClean="0"/>
              <a:t>In the summer in South Carolina, water temperature is about 32°C</a:t>
            </a:r>
          </a:p>
          <a:p>
            <a:r>
              <a:rPr lang="en-US" dirty="0" smtClean="0"/>
              <a:t>Need to cool system to keep temperature at appropriate level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en-US" dirty="0" smtClean="0"/>
              <a:t>System Boundary: PAS</a:t>
            </a:r>
          </a:p>
          <a:p>
            <a:pPr marL="624078" indent="-514350">
              <a:buAutoNum type="arabicPeriod"/>
            </a:pPr>
            <a:r>
              <a:rPr lang="en-US" dirty="0" smtClean="0"/>
              <a:t>Energy movement: convection, radiation</a:t>
            </a:r>
          </a:p>
          <a:p>
            <a:pPr marL="624078" indent="-514350">
              <a:buAutoNum type="arabicPeriod"/>
            </a:pPr>
            <a:r>
              <a:rPr lang="en-US" dirty="0" smtClean="0"/>
              <a:t>Thermal energy generation: none</a:t>
            </a:r>
          </a:p>
          <a:p>
            <a:pPr marL="624078" indent="-514350">
              <a:buAutoNum type="arabicPeriod"/>
            </a:pPr>
            <a:r>
              <a:rPr lang="en-US" dirty="0" smtClean="0"/>
              <a:t>Time frame: 8 hours</a:t>
            </a:r>
          </a:p>
          <a:p>
            <a:pPr marL="624078" indent="-514350">
              <a:buAutoNum type="arabicPeriod"/>
            </a:pPr>
            <a:r>
              <a:rPr lang="en-US" dirty="0" smtClean="0"/>
              <a:t>Steady state or transient? Steady state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810000" cy="249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463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0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Methods- Pre-Design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The </a:t>
            </a:r>
            <a:r>
              <a:rPr lang="en-US" dirty="0"/>
              <a:t>h value for the inflow and outflow of the pipe were calculated using assumed temperature </a:t>
            </a:r>
            <a:r>
              <a:rPr lang="en-US" dirty="0" smtClean="0"/>
              <a:t>values</a:t>
            </a:r>
          </a:p>
          <a:p>
            <a:pPr marL="457200" indent="-457200"/>
            <a:r>
              <a:rPr lang="en-US" dirty="0" smtClean="0"/>
              <a:t>The </a:t>
            </a:r>
            <a:r>
              <a:rPr lang="en-US" dirty="0"/>
              <a:t>convection due to the wind </a:t>
            </a:r>
            <a:r>
              <a:rPr lang="en-US" dirty="0" smtClean="0"/>
              <a:t>outside </a:t>
            </a:r>
            <a:r>
              <a:rPr lang="en-US" dirty="0"/>
              <a:t>and the heat from radiation were also calculated</a:t>
            </a:r>
          </a:p>
          <a:p>
            <a:pPr marL="457200" indent="-457200"/>
            <a:r>
              <a:rPr lang="en-US" dirty="0"/>
              <a:t>A spreadsheet was developed to calculate </a:t>
            </a:r>
            <a:r>
              <a:rPr lang="en-US" dirty="0" smtClean="0"/>
              <a:t>the </a:t>
            </a:r>
            <a:r>
              <a:rPr lang="en-US" dirty="0"/>
              <a:t>parameters of the pipe </a:t>
            </a:r>
            <a:r>
              <a:rPr lang="en-US" dirty="0" smtClean="0"/>
              <a:t>necessary </a:t>
            </a:r>
            <a:r>
              <a:rPr lang="en-US" dirty="0"/>
              <a:t>to get the </a:t>
            </a:r>
            <a:r>
              <a:rPr lang="en-US" dirty="0" smtClean="0"/>
              <a:t>desired </a:t>
            </a:r>
            <a:r>
              <a:rPr lang="en-US" dirty="0"/>
              <a:t>convection of the pipe to satisfy the thermal energy </a:t>
            </a:r>
            <a:r>
              <a:rPr lang="en-US" dirty="0" smtClean="0"/>
              <a:t>balance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 and Materials-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dirty="0" smtClean="0"/>
              <a:t>A </a:t>
            </a:r>
            <a:r>
              <a:rPr lang="en-US" dirty="0"/>
              <a:t>lab scale version of the aquaculture was created by filling a </a:t>
            </a:r>
            <a:r>
              <a:rPr lang="en-US" dirty="0" smtClean="0"/>
              <a:t>5’x5’ </a:t>
            </a:r>
            <a:r>
              <a:rPr lang="en-US" dirty="0"/>
              <a:t>tub with water, microalgae, and nutrients </a:t>
            </a:r>
            <a:endParaRPr lang="en-US" dirty="0" smtClean="0"/>
          </a:p>
          <a:p>
            <a:pPr marL="457200" indent="-457200"/>
            <a:r>
              <a:rPr lang="en-US" dirty="0" smtClean="0"/>
              <a:t> Due to our calculations we used the most abundant source of tubing available for our heat exchanger, over 30’ of vinyl tubing (with 26’3” of tubing in the tub) with a diameter of 1/2” and a thickness of 1/16” </a:t>
            </a:r>
            <a:endParaRPr lang="en-US" dirty="0"/>
          </a:p>
          <a:p>
            <a:pPr marL="457200" indent="-457200"/>
            <a:r>
              <a:rPr lang="en-US" dirty="0"/>
              <a:t>T</a:t>
            </a:r>
            <a:r>
              <a:rPr lang="en-US" dirty="0" smtClean="0"/>
              <a:t>ub </a:t>
            </a:r>
            <a:r>
              <a:rPr lang="en-US" dirty="0"/>
              <a:t>was constantly filled with cool </a:t>
            </a:r>
            <a:r>
              <a:rPr lang="en-US" dirty="0" smtClean="0"/>
              <a:t>water from a hose </a:t>
            </a:r>
            <a:r>
              <a:rPr lang="en-US" dirty="0"/>
              <a:t>to serve as a source for the inflow to our heat </a:t>
            </a:r>
            <a:r>
              <a:rPr lang="en-US" dirty="0" err="1"/>
              <a:t>exhanger</a:t>
            </a:r>
            <a:r>
              <a:rPr lang="en-US" dirty="0"/>
              <a:t> </a:t>
            </a:r>
          </a:p>
          <a:p>
            <a:pPr marL="457200" indent="-457200"/>
            <a:r>
              <a:rPr lang="en-US" dirty="0"/>
              <a:t>Two </a:t>
            </a:r>
            <a:r>
              <a:rPr lang="en-US" dirty="0" err="1"/>
              <a:t>peristaltatic</a:t>
            </a:r>
            <a:r>
              <a:rPr lang="en-US" dirty="0"/>
              <a:t> pumps were connected to the piping to keep the aquaculture mixed and to pump the cool water from the inflow tub at a maximum </a:t>
            </a:r>
            <a:r>
              <a:rPr lang="en-US" dirty="0" err="1"/>
              <a:t>flowrate</a:t>
            </a:r>
            <a:r>
              <a:rPr lang="en-US" dirty="0"/>
              <a:t> of 1558.84 ml/min </a:t>
            </a:r>
          </a:p>
          <a:p>
            <a:pPr marL="457200" indent="-457200"/>
            <a:r>
              <a:rPr lang="en-US" dirty="0"/>
              <a:t>The heat </a:t>
            </a:r>
            <a:r>
              <a:rPr lang="en-US" dirty="0" err="1"/>
              <a:t>exhanger</a:t>
            </a:r>
            <a:r>
              <a:rPr lang="en-US" dirty="0"/>
              <a:t> piping </a:t>
            </a:r>
            <a:r>
              <a:rPr lang="en-US" dirty="0" smtClean="0"/>
              <a:t>was coiled </a:t>
            </a:r>
            <a:r>
              <a:rPr lang="en-US" dirty="0"/>
              <a:t>throughout </a:t>
            </a:r>
            <a:r>
              <a:rPr lang="en-US" dirty="0" smtClean="0"/>
              <a:t>the tub</a:t>
            </a:r>
          </a:p>
          <a:p>
            <a:pPr marL="457200" indent="-457200"/>
            <a:r>
              <a:rPr lang="en-US" dirty="0" smtClean="0"/>
              <a:t>The design temperatures were tested throughout the day using 2 hobos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Methods-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</a:t>
            </a:r>
            <a:r>
              <a:rPr lang="en-US" dirty="0"/>
              <a:t>separate HOBOS were used to collect the surface temperature of the tub, temperature from the bottom of the tub, the inflow </a:t>
            </a:r>
            <a:r>
              <a:rPr lang="en-US" dirty="0" smtClean="0"/>
              <a:t>and outflow temperatures </a:t>
            </a:r>
            <a:r>
              <a:rPr lang="en-US" dirty="0"/>
              <a:t>of the heat exchanger, </a:t>
            </a:r>
            <a:r>
              <a:rPr lang="en-US" dirty="0" smtClean="0"/>
              <a:t>and </a:t>
            </a:r>
            <a:r>
              <a:rPr lang="en-US" dirty="0"/>
              <a:t>the air temperature </a:t>
            </a:r>
          </a:p>
          <a:p>
            <a:r>
              <a:rPr lang="en-US" dirty="0"/>
              <a:t>The HOBOS were set up to collect temperature data from 9:00 AM to 5:30PM in order to get a full day’s range of temperature </a:t>
            </a:r>
            <a:r>
              <a:rPr lang="en-US" dirty="0" smtClean="0"/>
              <a:t>values</a:t>
            </a:r>
            <a:endParaRPr lang="en-US" dirty="0"/>
          </a:p>
          <a:p>
            <a:r>
              <a:rPr lang="en-US" dirty="0"/>
              <a:t>These data values were </a:t>
            </a:r>
            <a:r>
              <a:rPr lang="en-US" dirty="0" smtClean="0"/>
              <a:t>used </a:t>
            </a:r>
            <a:r>
              <a:rPr lang="en-US" dirty="0"/>
              <a:t>with our spreadsheet to reevaluate our design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air</a:t>
            </a:r>
            <a:r>
              <a:rPr lang="en-US" dirty="0" smtClean="0"/>
              <a:t>=35°C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water</a:t>
            </a:r>
            <a:r>
              <a:rPr lang="en-US" baseline="-25000" dirty="0" smtClean="0"/>
              <a:t> optimal</a:t>
            </a:r>
            <a:r>
              <a:rPr lang="en-US" dirty="0" smtClean="0"/>
              <a:t>=25°C</a:t>
            </a:r>
            <a:endParaRPr lang="en-US" dirty="0"/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water</a:t>
            </a:r>
            <a:r>
              <a:rPr lang="en-US" baseline="-25000" dirty="0" smtClean="0"/>
              <a:t> initial</a:t>
            </a:r>
            <a:r>
              <a:rPr lang="en-US" dirty="0" smtClean="0"/>
              <a:t>=32°C</a:t>
            </a:r>
            <a:endParaRPr lang="en-US" dirty="0"/>
          </a:p>
          <a:p>
            <a:pPr lvl="1"/>
            <a:r>
              <a:rPr lang="en-US" dirty="0" err="1" smtClean="0"/>
              <a:t>k</a:t>
            </a:r>
            <a:r>
              <a:rPr lang="en-US" baseline="-25000" dirty="0" err="1" smtClean="0"/>
              <a:t>pipe</a:t>
            </a:r>
            <a:r>
              <a:rPr lang="en-US" dirty="0" smtClean="0"/>
              <a:t>=0.25 W/</a:t>
            </a:r>
            <a:r>
              <a:rPr lang="en-US" dirty="0" err="1" smtClean="0"/>
              <a:t>mK</a:t>
            </a:r>
            <a:endParaRPr lang="en-US" dirty="0" smtClean="0"/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air</a:t>
            </a:r>
            <a:r>
              <a:rPr lang="en-US" dirty="0" smtClean="0"/>
              <a:t>=6.3 mi/</a:t>
            </a:r>
            <a:r>
              <a:rPr lang="en-US" dirty="0" err="1" smtClean="0"/>
              <a:t>hr</a:t>
            </a:r>
            <a:endParaRPr lang="en-US" dirty="0" smtClean="0"/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air</a:t>
            </a:r>
            <a:r>
              <a:rPr lang="en-US" dirty="0" smtClean="0"/>
              <a:t>=5.2896 W/m</a:t>
            </a:r>
            <a:r>
              <a:rPr lang="en-US" baseline="30000" dirty="0" smtClean="0"/>
              <a:t>2</a:t>
            </a:r>
            <a:r>
              <a:rPr lang="en-US" dirty="0" smtClean="0"/>
              <a:t>K</a:t>
            </a:r>
            <a:endParaRPr lang="en-US" dirty="0"/>
          </a:p>
          <a:p>
            <a:r>
              <a:rPr lang="en-US" dirty="0" smtClean="0"/>
              <a:t>Hand calculations were done to find  h</a:t>
            </a:r>
            <a:r>
              <a:rPr lang="en-US" baseline="-25000" dirty="0" smtClean="0"/>
              <a:t>air</a:t>
            </a:r>
            <a:r>
              <a:rPr lang="en-US" dirty="0" smtClean="0"/>
              <a:t> and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conv,air</a:t>
            </a: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conv</a:t>
            </a:r>
            <a:r>
              <a:rPr lang="en-US" baseline="-25000" dirty="0" smtClean="0"/>
              <a:t>, pipe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equation for heat transfer of a pipe with both convection inside and outside is:</a:t>
            </a:r>
          </a:p>
          <a:p>
            <a:pPr lvl="1"/>
            <a:r>
              <a:rPr lang="en-US" dirty="0" err="1" smtClean="0"/>
              <a:t>q</a:t>
            </a:r>
            <a:r>
              <a:rPr lang="en-US" baseline="-25000" dirty="0" err="1" smtClean="0"/>
              <a:t>conv,pipe</a:t>
            </a:r>
            <a:r>
              <a:rPr lang="en-US" dirty="0" smtClean="0"/>
              <a:t> = UA</a:t>
            </a:r>
            <a:r>
              <a:rPr lang="el-GR" dirty="0" smtClean="0"/>
              <a:t>Δ</a:t>
            </a:r>
            <a:r>
              <a:rPr lang="en-US" dirty="0" err="1" smtClean="0"/>
              <a:t>T</a:t>
            </a:r>
            <a:r>
              <a:rPr lang="en-US" baseline="-25000" dirty="0" err="1" smtClean="0"/>
              <a:t>lm</a:t>
            </a:r>
            <a:endParaRPr lang="en-US" dirty="0" smtClean="0"/>
          </a:p>
          <a:p>
            <a:r>
              <a:rPr lang="en-US" dirty="0" smtClean="0"/>
              <a:t>U is dependent on the convection coefficient of the fluid in the pipe, the convection coefficient of the fluid outside the pipe and the thickness and thermal conductivity of the pipe</a:t>
            </a:r>
          </a:p>
          <a:p>
            <a:r>
              <a:rPr lang="en-US" dirty="0" smtClean="0"/>
              <a:t>Fluid properties used to determine convection coefficients must be calculated at the average temperature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8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946</TotalTime>
  <Words>1055</Words>
  <Application>Microsoft Office PowerPoint</Application>
  <PresentationFormat>On-screen Show (4:3)</PresentationFormat>
  <Paragraphs>211</Paragraphs>
  <Slides>29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Urban</vt:lpstr>
      <vt:lpstr>Heat Exchanger Design for the Partition Aquaculture System</vt:lpstr>
      <vt:lpstr>Objectives</vt:lpstr>
      <vt:lpstr>The Problem</vt:lpstr>
      <vt:lpstr>The Steps</vt:lpstr>
      <vt:lpstr>Methods- Pre-Design Calculations</vt:lpstr>
      <vt:lpstr>Methods and Materials- Design Process</vt:lpstr>
      <vt:lpstr>Methods- Data Collection</vt:lpstr>
      <vt:lpstr>Excel Calculations</vt:lpstr>
      <vt:lpstr>Calculating qconv, pipe</vt:lpstr>
      <vt:lpstr>Calculating hout</vt:lpstr>
      <vt:lpstr>Calculating hin</vt:lpstr>
      <vt:lpstr>Calculating qconv, pipe</vt:lpstr>
      <vt:lpstr>Calculating qrad</vt:lpstr>
      <vt:lpstr>Thermal Energy Balance Calculation</vt:lpstr>
      <vt:lpstr>Thermal Energy Balance</vt:lpstr>
      <vt:lpstr>HOBO Data</vt:lpstr>
      <vt:lpstr>Design Parameters</vt:lpstr>
      <vt:lpstr>Stella Map</vt:lpstr>
      <vt:lpstr>Stella Data</vt:lpstr>
      <vt:lpstr>Conclusions</vt:lpstr>
      <vt:lpstr>Project  Fun!</vt:lpstr>
      <vt:lpstr>References</vt:lpstr>
      <vt:lpstr>Appendix- Hand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Exchanger Design for the Partition Aquaculture System</dc:title>
  <dc:creator>Student</dc:creator>
  <cp:lastModifiedBy>Student</cp:lastModifiedBy>
  <cp:revision>49</cp:revision>
  <dcterms:created xsi:type="dcterms:W3CDTF">2013-04-21T20:27:14Z</dcterms:created>
  <dcterms:modified xsi:type="dcterms:W3CDTF">2013-04-24T19:31:34Z</dcterms:modified>
</cp:coreProperties>
</file>